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48" r:id="rId4"/>
    <p:sldMasterId id="2147483661" r:id="rId5"/>
  </p:sldMasterIdLst>
  <p:notesMasterIdLst>
    <p:notesMasterId r:id="rId46"/>
  </p:notesMasterIdLst>
  <p:sldIdLst>
    <p:sldId id="257" r:id="rId6"/>
    <p:sldId id="295" r:id="rId7"/>
    <p:sldId id="256" r:id="rId8"/>
    <p:sldId id="273" r:id="rId9"/>
    <p:sldId id="272" r:id="rId10"/>
    <p:sldId id="274" r:id="rId11"/>
    <p:sldId id="258" r:id="rId12"/>
    <p:sldId id="259" r:id="rId13"/>
    <p:sldId id="260" r:id="rId14"/>
    <p:sldId id="268" r:id="rId15"/>
    <p:sldId id="261" r:id="rId16"/>
    <p:sldId id="262" r:id="rId17"/>
    <p:sldId id="269" r:id="rId18"/>
    <p:sldId id="263" r:id="rId19"/>
    <p:sldId id="264" r:id="rId20"/>
    <p:sldId id="270" r:id="rId21"/>
    <p:sldId id="265" r:id="rId22"/>
    <p:sldId id="266" r:id="rId23"/>
    <p:sldId id="271" r:id="rId24"/>
    <p:sldId id="267" r:id="rId25"/>
    <p:sldId id="276" r:id="rId26"/>
    <p:sldId id="279" r:id="rId27"/>
    <p:sldId id="280" r:id="rId28"/>
    <p:sldId id="281" r:id="rId29"/>
    <p:sldId id="296" r:id="rId30"/>
    <p:sldId id="297" r:id="rId31"/>
    <p:sldId id="298" r:id="rId32"/>
    <p:sldId id="277" r:id="rId33"/>
    <p:sldId id="303" r:id="rId34"/>
    <p:sldId id="308" r:id="rId35"/>
    <p:sldId id="306" r:id="rId36"/>
    <p:sldId id="311" r:id="rId37"/>
    <p:sldId id="307" r:id="rId38"/>
    <p:sldId id="312" r:id="rId39"/>
    <p:sldId id="309" r:id="rId40"/>
    <p:sldId id="310" r:id="rId41"/>
    <p:sldId id="278" r:id="rId42"/>
    <p:sldId id="313" r:id="rId43"/>
    <p:sldId id="314" r:id="rId44"/>
    <p:sldId id="294" r:id="rId45"/>
  </p:sldIdLst>
  <p:sldSz cx="12192000" cy="6858000"/>
  <p:notesSz cx="6858000" cy="9144000"/>
  <p:defaultTextStyle>
    <a:defPPr>
      <a:defRPr lang="en-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E6E6E6"/>
    <a:srgbClr val="49527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ללא סגנון, רשת טבלה">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82975" autoAdjust="0"/>
    <p:restoredTop sz="95097" autoAdjust="0"/>
  </p:normalViewPr>
  <p:slideViewPr>
    <p:cSldViewPr snapToGrid="0" showGuides="1">
      <p:cViewPr varScale="1">
        <p:scale>
          <a:sx n="76" d="100"/>
          <a:sy n="76" d="100"/>
        </p:scale>
        <p:origin x="778" y="58"/>
      </p:cViewPr>
      <p:guideLst>
        <p:guide orient="horz" pos="2160"/>
        <p:guide pos="3840"/>
      </p:guideLst>
    </p:cSldViewPr>
  </p:slideViewPr>
  <p:notesTextViewPr>
    <p:cViewPr>
      <p:scale>
        <a:sx n="1" d="1"/>
        <a:sy n="1" d="1"/>
      </p:scale>
      <p:origin x="0" y="0"/>
    </p:cViewPr>
  </p:notesTextViewPr>
  <p:sorterViewPr>
    <p:cViewPr>
      <p:scale>
        <a:sx n="49" d="100"/>
        <a:sy n="49" d="100"/>
      </p:scale>
      <p:origin x="0" y="0"/>
    </p:cViewPr>
  </p:sorterViewPr>
  <p:notesViewPr>
    <p:cSldViewPr snapToGrid="0" showGuides="1">
      <p:cViewPr>
        <p:scale>
          <a:sx n="102" d="100"/>
          <a:sy n="102" d="100"/>
        </p:scale>
        <p:origin x="2290" y="-112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notesMaster" Target="notesMasters/notesMaster1.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886200" y="0"/>
            <a:ext cx="2971800" cy="458788"/>
          </a:xfrm>
          <a:prstGeom prst="rect">
            <a:avLst/>
          </a:prstGeom>
        </p:spPr>
        <p:txBody>
          <a:bodyPr vert="horz" lIns="91440" tIns="45720" rIns="91440" bIns="45720" rtlCol="1"/>
          <a:lstStyle>
            <a:lvl1pPr algn="l">
              <a:defRPr sz="1200"/>
            </a:lvl1pPr>
          </a:lstStyle>
          <a:p>
            <a:endParaRPr lang="en-IL"/>
          </a:p>
        </p:txBody>
      </p:sp>
      <p:sp>
        <p:nvSpPr>
          <p:cNvPr id="3" name="מציין מיקום של תאריך 2"/>
          <p:cNvSpPr>
            <a:spLocks noGrp="1"/>
          </p:cNvSpPr>
          <p:nvPr>
            <p:ph type="dt" idx="1"/>
          </p:nvPr>
        </p:nvSpPr>
        <p:spPr>
          <a:xfrm>
            <a:off x="1588" y="0"/>
            <a:ext cx="2971800" cy="458788"/>
          </a:xfrm>
          <a:prstGeom prst="rect">
            <a:avLst/>
          </a:prstGeom>
        </p:spPr>
        <p:txBody>
          <a:bodyPr vert="horz" lIns="91440" tIns="45720" rIns="91440" bIns="45720" rtlCol="1"/>
          <a:lstStyle>
            <a:lvl1pPr algn="r">
              <a:defRPr sz="1200"/>
            </a:lvl1pPr>
          </a:lstStyle>
          <a:p>
            <a:fld id="{6BF7CBBB-83A1-427C-B28B-B6D8539B2AA9}" type="datetimeFigureOut">
              <a:rPr lang="en-IL" smtClean="0"/>
              <a:t>04/29/2024</a:t>
            </a:fld>
            <a:endParaRPr lang="en-IL"/>
          </a:p>
        </p:txBody>
      </p:sp>
      <p:sp>
        <p:nvSpPr>
          <p:cNvPr id="4" name="מציין מיקום של תמונת שקופית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1" anchor="ctr"/>
          <a:lstStyle/>
          <a:p>
            <a:endParaRPr lang="en-IL"/>
          </a:p>
        </p:txBody>
      </p:sp>
      <p:sp>
        <p:nvSpPr>
          <p:cNvPr id="5" name="מציין מיקום של הערות 4"/>
          <p:cNvSpPr>
            <a:spLocks noGrp="1"/>
          </p:cNvSpPr>
          <p:nvPr>
            <p:ph type="body" sz="quarter" idx="3"/>
          </p:nvPr>
        </p:nvSpPr>
        <p:spPr>
          <a:xfrm>
            <a:off x="685800" y="4400550"/>
            <a:ext cx="5486400" cy="3600450"/>
          </a:xfrm>
          <a:prstGeom prst="rect">
            <a:avLst/>
          </a:prstGeom>
        </p:spPr>
        <p:txBody>
          <a:bodyPr vert="horz" lIns="91440" tIns="45720" rIns="91440" bIns="45720"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6" name="מציין מיקום של כותרת תחתונה 5"/>
          <p:cNvSpPr>
            <a:spLocks noGrp="1"/>
          </p:cNvSpPr>
          <p:nvPr>
            <p:ph type="ftr" sz="quarter" idx="4"/>
          </p:nvPr>
        </p:nvSpPr>
        <p:spPr>
          <a:xfrm>
            <a:off x="3886200" y="8685213"/>
            <a:ext cx="2971800" cy="458787"/>
          </a:xfrm>
          <a:prstGeom prst="rect">
            <a:avLst/>
          </a:prstGeom>
        </p:spPr>
        <p:txBody>
          <a:bodyPr vert="horz" lIns="91440" tIns="45720" rIns="91440" bIns="45720" rtlCol="1" anchor="b"/>
          <a:lstStyle>
            <a:lvl1pPr algn="l">
              <a:defRPr sz="1200"/>
            </a:lvl1pPr>
          </a:lstStyle>
          <a:p>
            <a:endParaRPr lang="en-IL"/>
          </a:p>
        </p:txBody>
      </p:sp>
      <p:sp>
        <p:nvSpPr>
          <p:cNvPr id="7" name="מציין מיקום של מספר שקופית 6"/>
          <p:cNvSpPr>
            <a:spLocks noGrp="1"/>
          </p:cNvSpPr>
          <p:nvPr>
            <p:ph type="sldNum" sz="quarter" idx="5"/>
          </p:nvPr>
        </p:nvSpPr>
        <p:spPr>
          <a:xfrm>
            <a:off x="1588" y="8685213"/>
            <a:ext cx="2971800" cy="458787"/>
          </a:xfrm>
          <a:prstGeom prst="rect">
            <a:avLst/>
          </a:prstGeom>
        </p:spPr>
        <p:txBody>
          <a:bodyPr vert="horz" lIns="91440" tIns="45720" rIns="91440" bIns="45720" rtlCol="1" anchor="b"/>
          <a:lstStyle>
            <a:lvl1pPr algn="r">
              <a:defRPr sz="1200"/>
            </a:lvl1pPr>
          </a:lstStyle>
          <a:p>
            <a:fld id="{C4530354-770B-4EC8-99E0-DB192BFA8514}" type="slidenum">
              <a:rPr lang="en-IL" smtClean="0"/>
              <a:t>‹#›</a:t>
            </a:fld>
            <a:endParaRPr lang="en-IL"/>
          </a:p>
        </p:txBody>
      </p:sp>
    </p:spTree>
    <p:extLst>
      <p:ext uri="{BB962C8B-B14F-4D97-AF65-F5344CB8AC3E}">
        <p14:creationId xmlns:p14="http://schemas.microsoft.com/office/powerpoint/2010/main" val="2345228670"/>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מחנכים יקרים</a:t>
            </a:r>
          </a:p>
          <a:p>
            <a:r>
              <a:rPr lang="he-IL" dirty="0"/>
              <a:t>ספורט זה לכולם, גם לאנשים עם מוגבלות.</a:t>
            </a:r>
          </a:p>
          <a:p>
            <a:r>
              <a:rPr lang="he-IL" dirty="0"/>
              <a:t>מטרת הפעילות היא לחשוף בפני התלמידים את הספורט הפראלימפי. (ספורט פראלימפי = ספורט לאנשים עם מוגבלות) </a:t>
            </a:r>
          </a:p>
          <a:p>
            <a:endParaRPr lang="he-IL" dirty="0"/>
          </a:p>
          <a:p>
            <a:r>
              <a:rPr lang="he-IL" dirty="0"/>
              <a:t>הפעילות כוללת הקרנת סרטונים קצרים בין דקה ל 2 דקות. הקישורים לסרטונים מוטמעים במצגת ויש להיערך לאפשרות של הצגתם (חיבור פעיל לאינטרנט).</a:t>
            </a:r>
          </a:p>
          <a:p>
            <a:r>
              <a:rPr lang="he-IL" dirty="0"/>
              <a:t>בדף הבא ישנם הסברים טכניים להפעלת הסרטונים למי שאצלו ישנו קושי.</a:t>
            </a:r>
          </a:p>
          <a:p>
            <a:endParaRPr lang="he-IL" dirty="0"/>
          </a:p>
          <a:p>
            <a:r>
              <a:rPr lang="he-IL" dirty="0"/>
              <a:t>הפעילות מתאימה לכיתות ג' –ח' ומלווה בהסברים, יש להתאים את רמת ההסברים לרמת הכיתה. </a:t>
            </a:r>
          </a:p>
          <a:p>
            <a:endParaRPr lang="en-IL" dirty="0"/>
          </a:p>
        </p:txBody>
      </p:sp>
      <p:sp>
        <p:nvSpPr>
          <p:cNvPr id="4" name="מציין מיקום של מספר שקופית 3"/>
          <p:cNvSpPr>
            <a:spLocks noGrp="1"/>
          </p:cNvSpPr>
          <p:nvPr>
            <p:ph type="sldNum" sz="quarter" idx="5"/>
          </p:nvPr>
        </p:nvSpPr>
        <p:spPr/>
        <p:txBody>
          <a:bodyPr/>
          <a:lstStyle/>
          <a:p>
            <a:fld id="{C4530354-770B-4EC8-99E0-DB192BFA8514}" type="slidenum">
              <a:rPr lang="en-IL" smtClean="0"/>
              <a:t>1</a:t>
            </a:fld>
            <a:endParaRPr lang="en-IL"/>
          </a:p>
        </p:txBody>
      </p:sp>
    </p:spTree>
    <p:extLst>
      <p:ext uri="{BB962C8B-B14F-4D97-AF65-F5344CB8AC3E}">
        <p14:creationId xmlns:p14="http://schemas.microsoft.com/office/powerpoint/2010/main" val="1197285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הספורט הפראלימפי</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b="1" dirty="0"/>
              <a:t>הקרן </a:t>
            </a:r>
            <a:r>
              <a:rPr lang="he-IL" dirty="0"/>
              <a:t>את הסרטון.</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b="1" dirty="0"/>
              <a:t>הסבר</a:t>
            </a:r>
            <a:r>
              <a:rPr lang="he-IL" dirty="0"/>
              <a:t> כי מי שמסתכל מהצד במשחק הכדורסל בכסאות גלגלים הזה, לא בטוח שיוכל לדעת מי עם מוגבלות פיזית ומי לא.</a:t>
            </a:r>
            <a:endParaRPr lang="en-IL" dirty="0"/>
          </a:p>
          <a:p>
            <a:endParaRPr lang="en-IL" dirty="0"/>
          </a:p>
        </p:txBody>
      </p:sp>
      <p:sp>
        <p:nvSpPr>
          <p:cNvPr id="4" name="מציין מיקום של מספר שקופית 3"/>
          <p:cNvSpPr>
            <a:spLocks noGrp="1"/>
          </p:cNvSpPr>
          <p:nvPr>
            <p:ph type="sldNum" sz="quarter" idx="5"/>
          </p:nvPr>
        </p:nvSpPr>
        <p:spPr/>
        <p:txBody>
          <a:bodyPr/>
          <a:lstStyle/>
          <a:p>
            <a:fld id="{C4530354-770B-4EC8-99E0-DB192BFA8514}" type="slidenum">
              <a:rPr lang="en-IL" smtClean="0"/>
              <a:t>10</a:t>
            </a:fld>
            <a:endParaRPr lang="en-IL"/>
          </a:p>
        </p:txBody>
      </p:sp>
    </p:spTree>
    <p:extLst>
      <p:ext uri="{BB962C8B-B14F-4D97-AF65-F5344CB8AC3E}">
        <p14:creationId xmlns:p14="http://schemas.microsoft.com/office/powerpoint/2010/main" val="1873024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הספורט הפראלימפי</a:t>
            </a:r>
          </a:p>
          <a:p>
            <a:pPr marL="171450" indent="-171450">
              <a:buFont typeface="Arial" panose="020B0604020202020204" pitchFamily="34" charset="0"/>
              <a:buChar char="•"/>
            </a:pPr>
            <a:r>
              <a:rPr lang="he-IL" b="1" dirty="0"/>
              <a:t>הסבר</a:t>
            </a:r>
            <a:r>
              <a:rPr lang="he-IL" dirty="0"/>
              <a:t> כי בתמונות רואים את מורן סמואל חותרת ולפי התמונה לא רואים שיש לה מוגבלות, אך בתמונה של טקס המדליות, ניתן לראות כי היא יושבת בכיסא גלגלים. כמו כן כאשר יוליה גורדיצוק קופצת למים, ניתן לראות שחסרה לה רגל, אך בשחייה עצמה, קשה לראות זאת.</a:t>
            </a:r>
            <a:endParaRPr lang="en-IL" dirty="0"/>
          </a:p>
        </p:txBody>
      </p:sp>
      <p:sp>
        <p:nvSpPr>
          <p:cNvPr id="4" name="מציין מיקום של מספר שקופית 3"/>
          <p:cNvSpPr>
            <a:spLocks noGrp="1"/>
          </p:cNvSpPr>
          <p:nvPr>
            <p:ph type="sldNum" sz="quarter" idx="5"/>
          </p:nvPr>
        </p:nvSpPr>
        <p:spPr/>
        <p:txBody>
          <a:bodyPr/>
          <a:lstStyle/>
          <a:p>
            <a:fld id="{C4530354-770B-4EC8-99E0-DB192BFA8514}" type="slidenum">
              <a:rPr lang="en-IL" smtClean="0"/>
              <a:t>11</a:t>
            </a:fld>
            <a:endParaRPr lang="en-IL"/>
          </a:p>
        </p:txBody>
      </p:sp>
    </p:spTree>
    <p:extLst>
      <p:ext uri="{BB962C8B-B14F-4D97-AF65-F5344CB8AC3E}">
        <p14:creationId xmlns:p14="http://schemas.microsoft.com/office/powerpoint/2010/main" val="32242537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הספורט הפראלימפי </a:t>
            </a:r>
          </a:p>
          <a:p>
            <a:pPr marL="171450" indent="-171450">
              <a:buFont typeface="Arial" panose="020B0604020202020204" pitchFamily="34" charset="0"/>
              <a:buChar char="•"/>
            </a:pPr>
            <a:r>
              <a:rPr lang="he-IL" b="1" dirty="0"/>
              <a:t>הקרא</a:t>
            </a:r>
            <a:r>
              <a:rPr lang="he-IL" dirty="0"/>
              <a:t> את השאלה מהשקף, בקש שיסמנו את התשובה הנכונה לדעתם עם האצבעות. </a:t>
            </a:r>
          </a:p>
          <a:p>
            <a:endParaRPr lang="en-IL" dirty="0"/>
          </a:p>
        </p:txBody>
      </p:sp>
      <p:sp>
        <p:nvSpPr>
          <p:cNvPr id="4" name="מציין מיקום של מספר שקופית 3"/>
          <p:cNvSpPr>
            <a:spLocks noGrp="1"/>
          </p:cNvSpPr>
          <p:nvPr>
            <p:ph type="sldNum" sz="quarter" idx="5"/>
          </p:nvPr>
        </p:nvSpPr>
        <p:spPr/>
        <p:txBody>
          <a:bodyPr/>
          <a:lstStyle/>
          <a:p>
            <a:fld id="{C4530354-770B-4EC8-99E0-DB192BFA8514}" type="slidenum">
              <a:rPr lang="en-IL" smtClean="0"/>
              <a:t>12</a:t>
            </a:fld>
            <a:endParaRPr lang="en-IL"/>
          </a:p>
        </p:txBody>
      </p:sp>
    </p:spTree>
    <p:extLst>
      <p:ext uri="{BB962C8B-B14F-4D97-AF65-F5344CB8AC3E}">
        <p14:creationId xmlns:p14="http://schemas.microsoft.com/office/powerpoint/2010/main" val="3671370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הספורט הפראלימפי</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b="1" dirty="0"/>
              <a:t>הסבר</a:t>
            </a:r>
            <a:r>
              <a:rPr lang="he-IL" dirty="0"/>
              <a:t> כי במשחק הבוצ'ה צריך לדאוג שהכדור בצבע שלך (אדום או כחול) יהיה יותר קרוב לכדור הלבן מהכדור של היריב שלך. חלק משחקני הבוצ'ה יכולים להזיז רק את ראשם, הם אומרים לעוזר שלהם, לאן לכוון את הרמפה ובאיזה גובה – לעוזר עצמו אסור להסתובב ולראות את המגרש. </a:t>
            </a:r>
            <a:endParaRPr lang="en-IL" dirty="0"/>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b="1" dirty="0"/>
              <a:t>הקרן </a:t>
            </a:r>
            <a:r>
              <a:rPr lang="he-IL" dirty="0"/>
              <a:t>את הסרטון.</a:t>
            </a:r>
          </a:p>
        </p:txBody>
      </p:sp>
      <p:sp>
        <p:nvSpPr>
          <p:cNvPr id="4" name="מציין מיקום של מספר שקופית 3"/>
          <p:cNvSpPr>
            <a:spLocks noGrp="1"/>
          </p:cNvSpPr>
          <p:nvPr>
            <p:ph type="sldNum" sz="quarter" idx="5"/>
          </p:nvPr>
        </p:nvSpPr>
        <p:spPr/>
        <p:txBody>
          <a:bodyPr/>
          <a:lstStyle/>
          <a:p>
            <a:fld id="{C4530354-770B-4EC8-99E0-DB192BFA8514}" type="slidenum">
              <a:rPr lang="en-IL" smtClean="0"/>
              <a:t>13</a:t>
            </a:fld>
            <a:endParaRPr lang="en-IL"/>
          </a:p>
        </p:txBody>
      </p:sp>
    </p:spTree>
    <p:extLst>
      <p:ext uri="{BB962C8B-B14F-4D97-AF65-F5344CB8AC3E}">
        <p14:creationId xmlns:p14="http://schemas.microsoft.com/office/powerpoint/2010/main" val="293148594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הספורט הפראלימפי</a:t>
            </a:r>
          </a:p>
          <a:p>
            <a:pPr marL="171450" indent="-171450">
              <a:buFont typeface="Arial" panose="020B0604020202020204" pitchFamily="34" charset="0"/>
              <a:buChar char="•"/>
            </a:pPr>
            <a:r>
              <a:rPr lang="he-IL" dirty="0"/>
              <a:t>הסבר כי בתמונה רואים את </a:t>
            </a:r>
            <a:r>
              <a:rPr lang="he-IL" dirty="0" err="1"/>
              <a:t>גאורגיס</a:t>
            </a:r>
            <a:r>
              <a:rPr lang="he-IL" dirty="0"/>
              <a:t> אלוף העולם היווני בבוצ'ה והעוזרת שלו שביקר בארץ והעביר השתלמות למאמנים.</a:t>
            </a:r>
            <a:endParaRPr lang="en-IL" dirty="0"/>
          </a:p>
        </p:txBody>
      </p:sp>
      <p:sp>
        <p:nvSpPr>
          <p:cNvPr id="4" name="מציין מיקום של מספר שקופית 3"/>
          <p:cNvSpPr>
            <a:spLocks noGrp="1"/>
          </p:cNvSpPr>
          <p:nvPr>
            <p:ph type="sldNum" sz="quarter" idx="5"/>
          </p:nvPr>
        </p:nvSpPr>
        <p:spPr/>
        <p:txBody>
          <a:bodyPr/>
          <a:lstStyle/>
          <a:p>
            <a:fld id="{C4530354-770B-4EC8-99E0-DB192BFA8514}" type="slidenum">
              <a:rPr lang="en-IL" smtClean="0"/>
              <a:t>14</a:t>
            </a:fld>
            <a:endParaRPr lang="en-IL"/>
          </a:p>
        </p:txBody>
      </p:sp>
    </p:spTree>
    <p:extLst>
      <p:ext uri="{BB962C8B-B14F-4D97-AF65-F5344CB8AC3E}">
        <p14:creationId xmlns:p14="http://schemas.microsoft.com/office/powerpoint/2010/main" val="1438956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הספורט הפראלימפי </a:t>
            </a:r>
          </a:p>
          <a:p>
            <a:pPr marL="171450" indent="-171450">
              <a:buFont typeface="Arial" panose="020B0604020202020204" pitchFamily="34" charset="0"/>
              <a:buChar char="•"/>
            </a:pPr>
            <a:r>
              <a:rPr lang="he-IL" b="1" dirty="0"/>
              <a:t>הקרא</a:t>
            </a:r>
            <a:r>
              <a:rPr lang="he-IL" dirty="0"/>
              <a:t> את השאלה מהשקף, בקש שיסמנו את התשובה הנכונה לדעתם עם האצבעות. </a:t>
            </a:r>
          </a:p>
          <a:p>
            <a:endParaRPr lang="en-IL" dirty="0"/>
          </a:p>
        </p:txBody>
      </p:sp>
      <p:sp>
        <p:nvSpPr>
          <p:cNvPr id="4" name="מציין מיקום של מספר שקופית 3"/>
          <p:cNvSpPr>
            <a:spLocks noGrp="1"/>
          </p:cNvSpPr>
          <p:nvPr>
            <p:ph type="sldNum" sz="quarter" idx="5"/>
          </p:nvPr>
        </p:nvSpPr>
        <p:spPr/>
        <p:txBody>
          <a:bodyPr/>
          <a:lstStyle/>
          <a:p>
            <a:fld id="{C4530354-770B-4EC8-99E0-DB192BFA8514}" type="slidenum">
              <a:rPr lang="en-IL" smtClean="0"/>
              <a:t>15</a:t>
            </a:fld>
            <a:endParaRPr lang="en-IL"/>
          </a:p>
        </p:txBody>
      </p:sp>
    </p:spTree>
    <p:extLst>
      <p:ext uri="{BB962C8B-B14F-4D97-AF65-F5344CB8AC3E}">
        <p14:creationId xmlns:p14="http://schemas.microsoft.com/office/powerpoint/2010/main" val="3753155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הספורט הפראלימפי</a:t>
            </a:r>
          </a:p>
          <a:p>
            <a:pPr marL="171450" indent="-171450">
              <a:buFont typeface="Arial" panose="020B0604020202020204" pitchFamily="34" charset="0"/>
              <a:buChar char="•"/>
            </a:pPr>
            <a:r>
              <a:rPr lang="he-IL" b="1" dirty="0"/>
              <a:t>הקרן</a:t>
            </a:r>
            <a:r>
              <a:rPr lang="he-IL" dirty="0"/>
              <a:t> את הסרטון.</a:t>
            </a:r>
          </a:p>
        </p:txBody>
      </p:sp>
      <p:sp>
        <p:nvSpPr>
          <p:cNvPr id="4" name="מציין מיקום של מספר שקופית 3"/>
          <p:cNvSpPr>
            <a:spLocks noGrp="1"/>
          </p:cNvSpPr>
          <p:nvPr>
            <p:ph type="sldNum" sz="quarter" idx="5"/>
          </p:nvPr>
        </p:nvSpPr>
        <p:spPr/>
        <p:txBody>
          <a:bodyPr/>
          <a:lstStyle/>
          <a:p>
            <a:fld id="{C4530354-770B-4EC8-99E0-DB192BFA8514}" type="slidenum">
              <a:rPr lang="en-IL" smtClean="0"/>
              <a:t>16</a:t>
            </a:fld>
            <a:endParaRPr lang="en-IL"/>
          </a:p>
        </p:txBody>
      </p:sp>
    </p:spTree>
    <p:extLst>
      <p:ext uri="{BB962C8B-B14F-4D97-AF65-F5344CB8AC3E}">
        <p14:creationId xmlns:p14="http://schemas.microsoft.com/office/powerpoint/2010/main" val="2151163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הספורט הפראלימפי</a:t>
            </a:r>
          </a:p>
          <a:p>
            <a:pPr marL="171450" indent="-171450">
              <a:buFont typeface="Arial" panose="020B0604020202020204" pitchFamily="34" charset="0"/>
              <a:buChar char="•"/>
            </a:pPr>
            <a:r>
              <a:rPr lang="he-IL" b="1" dirty="0"/>
              <a:t>הסבר</a:t>
            </a:r>
            <a:r>
              <a:rPr lang="he-IL" dirty="0"/>
              <a:t> כי בכל זאת, יש מספר הבדלים, ההבדל העיקרי הוא שבמקום חוק הצעדים (אסור ללכת עם הכדור וחייבים להקפיץ אותו) יש את חוק משיכות הגלגל, מותר להתקדם עם הכדור בלי להקפיץ אותו, כל עוד לא מושכים את הגלגל יותר מפעמיים.</a:t>
            </a:r>
            <a:endParaRPr lang="en-IL" dirty="0"/>
          </a:p>
        </p:txBody>
      </p:sp>
      <p:sp>
        <p:nvSpPr>
          <p:cNvPr id="4" name="מציין מיקום של מספר שקופית 3"/>
          <p:cNvSpPr>
            <a:spLocks noGrp="1"/>
          </p:cNvSpPr>
          <p:nvPr>
            <p:ph type="sldNum" sz="quarter" idx="5"/>
          </p:nvPr>
        </p:nvSpPr>
        <p:spPr/>
        <p:txBody>
          <a:bodyPr/>
          <a:lstStyle/>
          <a:p>
            <a:fld id="{C4530354-770B-4EC8-99E0-DB192BFA8514}" type="slidenum">
              <a:rPr lang="en-IL" smtClean="0"/>
              <a:t>17</a:t>
            </a:fld>
            <a:endParaRPr lang="en-IL"/>
          </a:p>
        </p:txBody>
      </p:sp>
    </p:spTree>
    <p:extLst>
      <p:ext uri="{BB962C8B-B14F-4D97-AF65-F5344CB8AC3E}">
        <p14:creationId xmlns:p14="http://schemas.microsoft.com/office/powerpoint/2010/main" val="185215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הספורט הפראלימפי </a:t>
            </a:r>
          </a:p>
          <a:p>
            <a:pPr marL="171450" indent="-171450">
              <a:buFont typeface="Arial" panose="020B0604020202020204" pitchFamily="34" charset="0"/>
              <a:buChar char="•"/>
            </a:pPr>
            <a:r>
              <a:rPr lang="he-IL" b="1" dirty="0"/>
              <a:t>הקרא</a:t>
            </a:r>
            <a:r>
              <a:rPr lang="he-IL" dirty="0"/>
              <a:t> את השאלה מהשקף, בקש שיסמנו את התשובה הנכונה לדעתם עם האצבעות. </a:t>
            </a:r>
          </a:p>
          <a:p>
            <a:endParaRPr lang="en-IL" dirty="0"/>
          </a:p>
        </p:txBody>
      </p:sp>
      <p:sp>
        <p:nvSpPr>
          <p:cNvPr id="4" name="מציין מיקום של מספר שקופית 3"/>
          <p:cNvSpPr>
            <a:spLocks noGrp="1"/>
          </p:cNvSpPr>
          <p:nvPr>
            <p:ph type="sldNum" sz="quarter" idx="5"/>
          </p:nvPr>
        </p:nvSpPr>
        <p:spPr/>
        <p:txBody>
          <a:bodyPr/>
          <a:lstStyle/>
          <a:p>
            <a:fld id="{C4530354-770B-4EC8-99E0-DB192BFA8514}" type="slidenum">
              <a:rPr lang="en-IL" smtClean="0"/>
              <a:t>18</a:t>
            </a:fld>
            <a:endParaRPr lang="en-IL"/>
          </a:p>
        </p:txBody>
      </p:sp>
    </p:spTree>
    <p:extLst>
      <p:ext uri="{BB962C8B-B14F-4D97-AF65-F5344CB8AC3E}">
        <p14:creationId xmlns:p14="http://schemas.microsoft.com/office/powerpoint/2010/main" val="2496358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הספורט הפראלימפי</a:t>
            </a:r>
          </a:p>
          <a:p>
            <a:pPr marL="171450" indent="-171450">
              <a:buFont typeface="Arial" panose="020B0604020202020204" pitchFamily="34" charset="0"/>
              <a:buChar char="•"/>
            </a:pPr>
            <a:r>
              <a:rPr lang="he-IL" b="1" dirty="0"/>
              <a:t>הקרן </a:t>
            </a:r>
            <a:r>
              <a:rPr lang="he-IL" dirty="0"/>
              <a:t>את הסרטון.</a:t>
            </a:r>
          </a:p>
          <a:p>
            <a:endParaRPr lang="en-IL" dirty="0"/>
          </a:p>
        </p:txBody>
      </p:sp>
      <p:sp>
        <p:nvSpPr>
          <p:cNvPr id="4" name="מציין מיקום של מספר שקופית 3"/>
          <p:cNvSpPr>
            <a:spLocks noGrp="1"/>
          </p:cNvSpPr>
          <p:nvPr>
            <p:ph type="sldNum" sz="quarter" idx="5"/>
          </p:nvPr>
        </p:nvSpPr>
        <p:spPr/>
        <p:txBody>
          <a:bodyPr/>
          <a:lstStyle/>
          <a:p>
            <a:fld id="{C4530354-770B-4EC8-99E0-DB192BFA8514}" type="slidenum">
              <a:rPr lang="en-IL" smtClean="0"/>
              <a:t>19</a:t>
            </a:fld>
            <a:endParaRPr lang="en-IL"/>
          </a:p>
        </p:txBody>
      </p:sp>
    </p:spTree>
    <p:extLst>
      <p:ext uri="{BB962C8B-B14F-4D97-AF65-F5344CB8AC3E}">
        <p14:creationId xmlns:p14="http://schemas.microsoft.com/office/powerpoint/2010/main" val="5822777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 </a:t>
            </a:r>
            <a:endParaRPr lang="he-IL" dirty="0"/>
          </a:p>
          <a:p>
            <a:endParaRPr lang="en-IL" dirty="0"/>
          </a:p>
        </p:txBody>
      </p:sp>
      <p:sp>
        <p:nvSpPr>
          <p:cNvPr id="4" name="מציין מיקום של מספר שקופית 3"/>
          <p:cNvSpPr>
            <a:spLocks noGrp="1"/>
          </p:cNvSpPr>
          <p:nvPr>
            <p:ph type="sldNum" sz="quarter" idx="5"/>
          </p:nvPr>
        </p:nvSpPr>
        <p:spPr/>
        <p:txBody>
          <a:bodyPr/>
          <a:lstStyle/>
          <a:p>
            <a:fld id="{C4530354-770B-4EC8-99E0-DB192BFA8514}" type="slidenum">
              <a:rPr lang="en-IL" smtClean="0"/>
              <a:t>2</a:t>
            </a:fld>
            <a:endParaRPr lang="en-IL"/>
          </a:p>
        </p:txBody>
      </p:sp>
    </p:spTree>
    <p:extLst>
      <p:ext uri="{BB962C8B-B14F-4D97-AF65-F5344CB8AC3E}">
        <p14:creationId xmlns:p14="http://schemas.microsoft.com/office/powerpoint/2010/main" val="13086890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הספורט הפראלימפי</a:t>
            </a:r>
          </a:p>
          <a:p>
            <a:pPr marL="171450" indent="-171450">
              <a:buFont typeface="Arial" panose="020B0604020202020204" pitchFamily="34" charset="0"/>
              <a:buChar char="•"/>
            </a:pPr>
            <a:r>
              <a:rPr lang="he-IL" b="1" dirty="0"/>
              <a:t>הסבר</a:t>
            </a:r>
            <a:r>
              <a:rPr lang="he-IL" dirty="0"/>
              <a:t> כי למלווה אסור לרוץ לפני הרץ העיוור וכי ריצה כזו תפסול את הרץ.</a:t>
            </a:r>
            <a:endParaRPr lang="en-IL" dirty="0"/>
          </a:p>
        </p:txBody>
      </p:sp>
      <p:sp>
        <p:nvSpPr>
          <p:cNvPr id="4" name="מציין מיקום של מספר שקופית 3"/>
          <p:cNvSpPr>
            <a:spLocks noGrp="1"/>
          </p:cNvSpPr>
          <p:nvPr>
            <p:ph type="sldNum" sz="quarter" idx="5"/>
          </p:nvPr>
        </p:nvSpPr>
        <p:spPr/>
        <p:txBody>
          <a:bodyPr/>
          <a:lstStyle/>
          <a:p>
            <a:fld id="{C4530354-770B-4EC8-99E0-DB192BFA8514}" type="slidenum">
              <a:rPr lang="en-IL" smtClean="0"/>
              <a:t>20</a:t>
            </a:fld>
            <a:endParaRPr lang="en-IL"/>
          </a:p>
        </p:txBody>
      </p:sp>
    </p:spTree>
    <p:extLst>
      <p:ext uri="{BB962C8B-B14F-4D97-AF65-F5344CB8AC3E}">
        <p14:creationId xmlns:p14="http://schemas.microsoft.com/office/powerpoint/2010/main" val="2224524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שוויון בספורט</a:t>
            </a:r>
          </a:p>
          <a:p>
            <a:pPr marL="171450" indent="-171450">
              <a:buFont typeface="Arial" panose="020B0604020202020204" pitchFamily="34" charset="0"/>
              <a:buChar char="•"/>
            </a:pPr>
            <a:r>
              <a:rPr lang="he-IL" b="1" dirty="0"/>
              <a:t>הסבר</a:t>
            </a:r>
            <a:r>
              <a:rPr lang="he-IL" dirty="0"/>
              <a:t> כי לאחר שלמדנו קצת על הספורט הפראלימפי נלמד כעת על אחד העקרונות הכי חשובים שלו ושל ספורט בכלל – עקרון התחרותיות.</a:t>
            </a:r>
            <a:endParaRPr lang="en-IL" dirty="0"/>
          </a:p>
        </p:txBody>
      </p:sp>
      <p:sp>
        <p:nvSpPr>
          <p:cNvPr id="4" name="מציין מיקום של מספר שקופית 3"/>
          <p:cNvSpPr>
            <a:spLocks noGrp="1"/>
          </p:cNvSpPr>
          <p:nvPr>
            <p:ph type="sldNum" sz="quarter" idx="5"/>
          </p:nvPr>
        </p:nvSpPr>
        <p:spPr/>
        <p:txBody>
          <a:bodyPr/>
          <a:lstStyle/>
          <a:p>
            <a:fld id="{C4530354-770B-4EC8-99E0-DB192BFA8514}" type="slidenum">
              <a:rPr lang="en-IL" smtClean="0"/>
              <a:t>21</a:t>
            </a:fld>
            <a:endParaRPr lang="en-IL"/>
          </a:p>
        </p:txBody>
      </p:sp>
    </p:spTree>
    <p:extLst>
      <p:ext uri="{BB962C8B-B14F-4D97-AF65-F5344CB8AC3E}">
        <p14:creationId xmlns:p14="http://schemas.microsoft.com/office/powerpoint/2010/main" val="6600198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שוויון בספורט</a:t>
            </a:r>
          </a:p>
          <a:p>
            <a:pPr marL="171450" indent="-171450">
              <a:buFont typeface="Arial" panose="020B0604020202020204" pitchFamily="34" charset="0"/>
              <a:buChar char="•"/>
            </a:pPr>
            <a:r>
              <a:rPr lang="he-IL" b="1" dirty="0"/>
              <a:t>הקרא </a:t>
            </a:r>
            <a:r>
              <a:rPr lang="he-IL" b="0" dirty="0"/>
              <a:t>את השאלה בשקף.</a:t>
            </a:r>
          </a:p>
          <a:p>
            <a:pPr marL="171450" indent="-171450">
              <a:buFont typeface="Arial" panose="020B0604020202020204" pitchFamily="34" charset="0"/>
              <a:buChar char="•"/>
            </a:pPr>
            <a:r>
              <a:rPr lang="he-IL" b="1" dirty="0"/>
              <a:t>קבל</a:t>
            </a:r>
            <a:r>
              <a:rPr lang="he-IL" b="0" dirty="0"/>
              <a:t> מספר תשובות. </a:t>
            </a:r>
          </a:p>
          <a:p>
            <a:pPr marL="171450" indent="-171450">
              <a:buFont typeface="Arial" panose="020B0604020202020204" pitchFamily="34" charset="0"/>
              <a:buChar char="•"/>
            </a:pPr>
            <a:r>
              <a:rPr lang="he-IL" b="1" dirty="0"/>
              <a:t>הסבר</a:t>
            </a:r>
            <a:r>
              <a:rPr lang="he-IL" b="0" dirty="0"/>
              <a:t> על סיווגים שונים בספורט (התאם לרמת הכיתה, החלט מה להציג)</a:t>
            </a:r>
          </a:p>
          <a:p>
            <a:pPr marL="628650" lvl="1" indent="-171450">
              <a:buFont typeface="Arial" panose="020B0604020202020204" pitchFamily="34" charset="0"/>
              <a:buChar char="•"/>
            </a:pPr>
            <a:r>
              <a:rPr lang="he-IL" dirty="0"/>
              <a:t>גיל – נהוג לחלק תחרויות לפי גיל הספורטאים ויש אפילו תחרויות לבני 100 </a:t>
            </a:r>
          </a:p>
          <a:p>
            <a:pPr marL="628650" lvl="1" indent="-171450">
              <a:buFont typeface="Arial" panose="020B0604020202020204" pitchFamily="34" charset="0"/>
              <a:buChar char="•"/>
            </a:pPr>
            <a:r>
              <a:rPr lang="he-IL" dirty="0"/>
              <a:t>מין – ברוב ענפי הספורט, נהוג לחלק בין גברים לנשים וזה בגלל השוני הפיזיולוגי ביניהם </a:t>
            </a:r>
          </a:p>
          <a:p>
            <a:pPr marL="628650" lvl="1" indent="-171450">
              <a:buFont typeface="Arial" panose="020B0604020202020204" pitchFamily="34" charset="0"/>
              <a:buChar char="•"/>
            </a:pPr>
            <a:r>
              <a:rPr lang="he-IL" dirty="0"/>
              <a:t>משקל – יש ענפים </a:t>
            </a:r>
            <a:r>
              <a:rPr lang="he-IL" dirty="0" err="1"/>
              <a:t>מסויימים</a:t>
            </a:r>
            <a:r>
              <a:rPr lang="he-IL" dirty="0"/>
              <a:t> כמו ג'ודו וטאקוונדו שמתחרים לפי משקל, היות והוא משמעותי בקרב</a:t>
            </a:r>
          </a:p>
          <a:p>
            <a:pPr marL="628650" lvl="1" indent="-171450">
              <a:buFont typeface="Arial" panose="020B0604020202020204" pitchFamily="34" charset="0"/>
              <a:buChar char="•"/>
            </a:pPr>
            <a:r>
              <a:rPr lang="he-IL" dirty="0"/>
              <a:t>דרג – ישנן תחרויות שמחלוקות לפי דרג מקצועי ודרג חובבני או דרג א' ודרג ב' וזאת על מנת לאפשר לכל אחד להתחרות ברמה שלו </a:t>
            </a:r>
          </a:p>
          <a:p>
            <a:pPr marL="457200" lvl="1" indent="0">
              <a:buFont typeface="Arial" panose="020B0604020202020204" pitchFamily="34" charset="0"/>
              <a:buNone/>
            </a:pPr>
            <a:endParaRPr lang="en-IL" dirty="0"/>
          </a:p>
        </p:txBody>
      </p:sp>
      <p:sp>
        <p:nvSpPr>
          <p:cNvPr id="4" name="מציין מיקום של מספר שקופית 3"/>
          <p:cNvSpPr>
            <a:spLocks noGrp="1"/>
          </p:cNvSpPr>
          <p:nvPr>
            <p:ph type="sldNum" sz="quarter" idx="5"/>
          </p:nvPr>
        </p:nvSpPr>
        <p:spPr/>
        <p:txBody>
          <a:bodyPr/>
          <a:lstStyle/>
          <a:p>
            <a:fld id="{C4530354-770B-4EC8-99E0-DB192BFA8514}" type="slidenum">
              <a:rPr lang="en-IL" smtClean="0"/>
              <a:t>22</a:t>
            </a:fld>
            <a:endParaRPr lang="en-IL"/>
          </a:p>
        </p:txBody>
      </p:sp>
    </p:spTree>
    <p:extLst>
      <p:ext uri="{BB962C8B-B14F-4D97-AF65-F5344CB8AC3E}">
        <p14:creationId xmlns:p14="http://schemas.microsoft.com/office/powerpoint/2010/main" val="18643462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שוויון בספורט</a:t>
            </a:r>
          </a:p>
          <a:p>
            <a:pPr marL="171450" indent="-171450">
              <a:buFont typeface="Arial" panose="020B0604020202020204" pitchFamily="34" charset="0"/>
              <a:buChar char="•"/>
            </a:pPr>
            <a:r>
              <a:rPr lang="he-IL" b="1" dirty="0"/>
              <a:t>הסבר</a:t>
            </a:r>
            <a:r>
              <a:rPr lang="he-IL" dirty="0"/>
              <a:t> כי דיברנו בעיקר על סיווג אצל ספורטאים ללא מוגבלויות וכעת נדבר על סיווג אצל ספורטאים עם מוגבלויות.</a:t>
            </a:r>
            <a:endParaRPr lang="en-IL" dirty="0"/>
          </a:p>
        </p:txBody>
      </p:sp>
      <p:sp>
        <p:nvSpPr>
          <p:cNvPr id="4" name="מציין מיקום של מספר שקופית 3"/>
          <p:cNvSpPr>
            <a:spLocks noGrp="1"/>
          </p:cNvSpPr>
          <p:nvPr>
            <p:ph type="sldNum" sz="quarter" idx="5"/>
          </p:nvPr>
        </p:nvSpPr>
        <p:spPr/>
        <p:txBody>
          <a:bodyPr/>
          <a:lstStyle/>
          <a:p>
            <a:fld id="{C4530354-770B-4EC8-99E0-DB192BFA8514}" type="slidenum">
              <a:rPr lang="en-IL" smtClean="0"/>
              <a:t>23</a:t>
            </a:fld>
            <a:endParaRPr lang="en-IL"/>
          </a:p>
        </p:txBody>
      </p:sp>
    </p:spTree>
    <p:extLst>
      <p:ext uri="{BB962C8B-B14F-4D97-AF65-F5344CB8AC3E}">
        <p14:creationId xmlns:p14="http://schemas.microsoft.com/office/powerpoint/2010/main" val="40366633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תחרותיות בספורט</a:t>
            </a:r>
          </a:p>
          <a:p>
            <a:pPr marL="171450" indent="-171450">
              <a:buFont typeface="Arial" panose="020B0604020202020204" pitchFamily="34" charset="0"/>
              <a:buChar char="•"/>
            </a:pPr>
            <a:r>
              <a:rPr lang="he-IL" b="1" dirty="0"/>
              <a:t>הסבר</a:t>
            </a:r>
            <a:r>
              <a:rPr lang="he-IL" dirty="0"/>
              <a:t> כי בספורט הפראלימפי ישנם סיווגים נוספים אשר מבוססים על רמת המוגבלות של הספורטאי, בכל ענף, קובעים מספר רמות מוגבלות, בדרך כלל מהכי מוגבל (ניקוד נמוך) להכי פחות מוגבל. (ניקוד גבוה)</a:t>
            </a:r>
          </a:p>
          <a:p>
            <a:pPr marL="628650" lvl="1" indent="-171450">
              <a:buFont typeface="Arial" panose="020B0604020202020204" pitchFamily="34" charset="0"/>
              <a:buChar char="•"/>
            </a:pPr>
            <a:r>
              <a:rPr lang="he-IL" dirty="0"/>
              <a:t>לפי ניקוד אישי – כל אחד מתחרה ברמת המוגבלות שזהה לרמת המוגבלות שלו </a:t>
            </a:r>
          </a:p>
          <a:p>
            <a:pPr marL="628650" lvl="1" indent="-171450">
              <a:buFont typeface="Arial" panose="020B0604020202020204" pitchFamily="34" charset="0"/>
              <a:buChar char="•"/>
            </a:pPr>
            <a:r>
              <a:rPr lang="he-IL" dirty="0"/>
              <a:t>לפי ניקוד קבוצתי – הרכב הקבוצה כולל ספורטאים עם מוגבלויות שונות שביחד מגיע לניקוד </a:t>
            </a:r>
            <a:r>
              <a:rPr lang="he-IL" dirty="0" err="1"/>
              <a:t>מסויים</a:t>
            </a:r>
            <a:r>
              <a:rPr lang="he-IL" dirty="0"/>
              <a:t>, בתמונה רואים את נבחרת השחייה האמריקאית למשחה שליחים</a:t>
            </a:r>
          </a:p>
          <a:p>
            <a:pPr marL="628650" lvl="1" indent="-171450">
              <a:buFont typeface="Arial" panose="020B0604020202020204" pitchFamily="34" charset="0"/>
              <a:buChar char="•"/>
            </a:pPr>
            <a:r>
              <a:rPr lang="he-IL" dirty="0"/>
              <a:t>השוואת מוגבלות – אצל לקויי הראייה יש מספר ענפים שפשוט שמים מסכה על העיניים וכך גם מי שרואה מטושטש ונחשב ללקוי ראייה לא רואה כלום </a:t>
            </a:r>
          </a:p>
          <a:p>
            <a:pPr marL="171450" lvl="0" indent="-171450">
              <a:buFont typeface="Arial" panose="020B0604020202020204" pitchFamily="34" charset="0"/>
              <a:buChar char="•"/>
            </a:pPr>
            <a:r>
              <a:rPr lang="he-IL" b="1" dirty="0"/>
              <a:t>סכם </a:t>
            </a:r>
            <a:r>
              <a:rPr lang="he-IL" dirty="0"/>
              <a:t>שהסיווג לפי ניקוד מאפשר לספורטאים להתחרות בתנאים שווים מול אנשים עם מוגבלות זהה </a:t>
            </a:r>
            <a:r>
              <a:rPr lang="he-IL" dirty="0" err="1"/>
              <a:t>לשלהם</a:t>
            </a:r>
            <a:r>
              <a:rPr lang="he-IL" dirty="0"/>
              <a:t> ושכעת נרחיב בנושא. </a:t>
            </a:r>
            <a:endParaRPr lang="en-IL" dirty="0"/>
          </a:p>
        </p:txBody>
      </p:sp>
      <p:sp>
        <p:nvSpPr>
          <p:cNvPr id="4" name="מציין מיקום של מספר שקופית 3"/>
          <p:cNvSpPr>
            <a:spLocks noGrp="1"/>
          </p:cNvSpPr>
          <p:nvPr>
            <p:ph type="sldNum" sz="quarter" idx="5"/>
          </p:nvPr>
        </p:nvSpPr>
        <p:spPr/>
        <p:txBody>
          <a:bodyPr/>
          <a:lstStyle/>
          <a:p>
            <a:fld id="{C4530354-770B-4EC8-99E0-DB192BFA8514}" type="slidenum">
              <a:rPr lang="en-IL" smtClean="0"/>
              <a:t>24</a:t>
            </a:fld>
            <a:endParaRPr lang="en-IL"/>
          </a:p>
        </p:txBody>
      </p:sp>
    </p:spTree>
    <p:extLst>
      <p:ext uri="{BB962C8B-B14F-4D97-AF65-F5344CB8AC3E}">
        <p14:creationId xmlns:p14="http://schemas.microsoft.com/office/powerpoint/2010/main" val="32689000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תחרות לפי ניקוד אישי.</a:t>
            </a:r>
          </a:p>
          <a:p>
            <a:r>
              <a:rPr lang="he-IL" dirty="0"/>
              <a:t>בענפים האישיים, בכל ענף נקבעים מספר דרגות של מוגבלות. </a:t>
            </a:r>
          </a:p>
          <a:p>
            <a:r>
              <a:rPr lang="he-IL" dirty="0"/>
              <a:t>לרוב המספר הנמוך יראה מוגבלות גבוהה והמספר הגבוה יראה מוגבלות נמוכה</a:t>
            </a:r>
          </a:p>
          <a:p>
            <a:r>
              <a:rPr lang="he-IL" dirty="0"/>
              <a:t>לדוגמא:</a:t>
            </a:r>
          </a:p>
          <a:p>
            <a:r>
              <a:rPr lang="he-IL" dirty="0"/>
              <a:t>בטניס בכסאות גלגלים – יש 2 דרגות. </a:t>
            </a:r>
          </a:p>
          <a:p>
            <a:r>
              <a:rPr lang="he-IL" dirty="0"/>
              <a:t>בטניס שולחן יש 10 דרגות, כאשר 1 עד 5 זה ספורטאים בכיסאות גלגלים ו 6 עד 10 זה ספורטאים עומדים. </a:t>
            </a:r>
          </a:p>
          <a:p>
            <a:endParaRPr lang="en-IL" dirty="0"/>
          </a:p>
        </p:txBody>
      </p:sp>
      <p:sp>
        <p:nvSpPr>
          <p:cNvPr id="4" name="מציין מיקום של מספר שקופית 3"/>
          <p:cNvSpPr>
            <a:spLocks noGrp="1"/>
          </p:cNvSpPr>
          <p:nvPr>
            <p:ph type="sldNum" sz="quarter" idx="5"/>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C4530354-770B-4EC8-99E0-DB192BFA8514}" type="slidenum">
              <a:rPr kumimoji="0" lang="en-I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1" eaLnBrk="1" fontAlgn="auto" latinLnBrk="0" hangingPunct="1">
                <a:lnSpc>
                  <a:spcPct val="100000"/>
                </a:lnSpc>
                <a:spcBef>
                  <a:spcPts val="0"/>
                </a:spcBef>
                <a:spcAft>
                  <a:spcPts val="0"/>
                </a:spcAft>
                <a:buClrTx/>
                <a:buSzTx/>
                <a:buFontTx/>
                <a:buNone/>
                <a:tabLst/>
                <a:defRPr/>
              </a:pPr>
              <a:t>25</a:t>
            </a:fld>
            <a:endParaRPr kumimoji="0" lang="en-I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957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תחרות לפי ניקוד קבוצתי</a:t>
            </a:r>
          </a:p>
          <a:p>
            <a:r>
              <a:rPr lang="he-IL" dirty="0"/>
              <a:t>בענפים הקבוצתיים, בכל ענף נקבעים מספר דרגות של מוגבלות. </a:t>
            </a:r>
          </a:p>
          <a:p>
            <a:r>
              <a:rPr lang="he-IL" dirty="0"/>
              <a:t>ולכל קבוצה יש ניקוד מקסימלי שיכול להיות על המגרש. </a:t>
            </a:r>
          </a:p>
          <a:p>
            <a:r>
              <a:rPr lang="he-IL" dirty="0"/>
              <a:t>לדוגמא בכדורסל, כל שחקן מקבל ניקוד מ נקודה אחת עד 4.5 נקודות אך על המגרש יכולים להיות רק שחקנים שסך הניקוד שלהם הוא 14.</a:t>
            </a:r>
          </a:p>
          <a:p>
            <a:r>
              <a:rPr lang="he-IL" dirty="0"/>
              <a:t>לדוגמא: 2 שחקנים עם 4 נקודות. שחקן עם 3 נקודות, שחקן עם 2 נקודות ושחקן עם נקודה.  או שחקן עם 4.5 נקודות (כמעט ללא מגבלה) 2 שחקנים עם 3 נקודות, שחקן עם 2.5 נקודות  ושחקן עם נקודה אחת. </a:t>
            </a:r>
          </a:p>
          <a:p>
            <a:endParaRPr lang="en-IL" dirty="0"/>
          </a:p>
        </p:txBody>
      </p:sp>
      <p:sp>
        <p:nvSpPr>
          <p:cNvPr id="4" name="מציין מיקום של מספר שקופית 3"/>
          <p:cNvSpPr>
            <a:spLocks noGrp="1"/>
          </p:cNvSpPr>
          <p:nvPr>
            <p:ph type="sldNum" sz="quarter" idx="5"/>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C4530354-770B-4EC8-99E0-DB192BFA8514}" type="slidenum">
              <a:rPr kumimoji="0" lang="en-I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1" eaLnBrk="1" fontAlgn="auto" latinLnBrk="0" hangingPunct="1">
                <a:lnSpc>
                  <a:spcPct val="100000"/>
                </a:lnSpc>
                <a:spcBef>
                  <a:spcPts val="0"/>
                </a:spcBef>
                <a:spcAft>
                  <a:spcPts val="0"/>
                </a:spcAft>
                <a:buClrTx/>
                <a:buSzTx/>
                <a:buFontTx/>
                <a:buNone/>
                <a:tabLst/>
                <a:defRPr/>
              </a:pPr>
              <a:t>26</a:t>
            </a:fld>
            <a:endParaRPr kumimoji="0" lang="en-I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97717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628650" lvl="1" indent="-171450">
              <a:buFont typeface="Arial" panose="020B0604020202020204" pitchFamily="34" charset="0"/>
              <a:buChar char="•"/>
            </a:pPr>
            <a:r>
              <a:rPr lang="he-IL" dirty="0"/>
              <a:t>השוואת מוגבלות – אצל לקויי הראייה יש מספר ענפים שפשוט שמים מסכה על העיניים וכך גם מי שרואה מטושטש ונחשב ללקוי ראייה לא רואה כלום. </a:t>
            </a:r>
          </a:p>
          <a:p>
            <a:pPr marL="171450" lvl="0" indent="-171450">
              <a:buFont typeface="Arial" panose="020B0604020202020204" pitchFamily="34" charset="0"/>
              <a:buChar char="•"/>
            </a:pPr>
            <a:r>
              <a:rPr lang="he-IL" b="1" dirty="0"/>
              <a:t>סכם </a:t>
            </a:r>
            <a:r>
              <a:rPr lang="he-IL" dirty="0"/>
              <a:t>שהסיווג לפי ניקוד מאפשר לספורטאים להתחרות בתנאים שווים מול אנשים עם מוגבלות זהה </a:t>
            </a:r>
            <a:r>
              <a:rPr lang="he-IL" dirty="0" err="1"/>
              <a:t>לשלהם</a:t>
            </a:r>
            <a:r>
              <a:rPr lang="he-IL" dirty="0"/>
              <a:t>.</a:t>
            </a:r>
            <a:endParaRPr lang="en-IL" dirty="0"/>
          </a:p>
        </p:txBody>
      </p:sp>
      <p:sp>
        <p:nvSpPr>
          <p:cNvPr id="4" name="מציין מיקום של מספר שקופית 3"/>
          <p:cNvSpPr>
            <a:spLocks noGrp="1"/>
          </p:cNvSpPr>
          <p:nvPr>
            <p:ph type="sldNum" sz="quarter" idx="5"/>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fld id="{C4530354-770B-4EC8-99E0-DB192BFA8514}" type="slidenum">
              <a:rPr kumimoji="0" lang="en-I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1" eaLnBrk="1" fontAlgn="auto" latinLnBrk="0" hangingPunct="1">
                <a:lnSpc>
                  <a:spcPct val="100000"/>
                </a:lnSpc>
                <a:spcBef>
                  <a:spcPts val="0"/>
                </a:spcBef>
                <a:spcAft>
                  <a:spcPts val="0"/>
                </a:spcAft>
                <a:buClrTx/>
                <a:buSzTx/>
                <a:buFontTx/>
                <a:buNone/>
                <a:tabLst/>
                <a:defRPr/>
              </a:pPr>
              <a:t>27</a:t>
            </a:fld>
            <a:endParaRPr kumimoji="0" lang="en-I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40643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171450" indent="-171450">
              <a:buFont typeface="Arial" panose="020B0604020202020204" pitchFamily="34" charset="0"/>
              <a:buChar char="•"/>
            </a:pPr>
            <a:r>
              <a:rPr lang="he-IL" b="1" dirty="0"/>
              <a:t>הסבר</a:t>
            </a:r>
            <a:r>
              <a:rPr lang="he-IL" dirty="0"/>
              <a:t> כי לאחר שהבנו קצת יותר על הסיווג ועל הספורט הפראלימפי נדבר על התאמת הספורט למוגבלות. כפי שראינו יש הרבה ענפי ספורט שהם בדיוק אותו דבר, אך בחלק מהענפים מבצעים התאמות. כמו שכבר למדנו על הצעדים בכדורסל. </a:t>
            </a:r>
            <a:endParaRPr lang="en-IL" dirty="0"/>
          </a:p>
        </p:txBody>
      </p:sp>
      <p:sp>
        <p:nvSpPr>
          <p:cNvPr id="4" name="מציין מיקום של מספר שקופית 3"/>
          <p:cNvSpPr>
            <a:spLocks noGrp="1"/>
          </p:cNvSpPr>
          <p:nvPr>
            <p:ph type="sldNum" sz="quarter" idx="5"/>
          </p:nvPr>
        </p:nvSpPr>
        <p:spPr/>
        <p:txBody>
          <a:bodyPr/>
          <a:lstStyle/>
          <a:p>
            <a:fld id="{C4530354-770B-4EC8-99E0-DB192BFA8514}" type="slidenum">
              <a:rPr lang="en-IL" smtClean="0"/>
              <a:t>28</a:t>
            </a:fld>
            <a:endParaRPr lang="en-IL"/>
          </a:p>
        </p:txBody>
      </p:sp>
    </p:spTree>
    <p:extLst>
      <p:ext uri="{BB962C8B-B14F-4D97-AF65-F5344CB8AC3E}">
        <p14:creationId xmlns:p14="http://schemas.microsoft.com/office/powerpoint/2010/main" val="17204132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b="1" dirty="0"/>
              <a:t>שאל</a:t>
            </a:r>
            <a:r>
              <a:rPr lang="he-IL" dirty="0"/>
              <a:t> את השאלה, </a:t>
            </a:r>
            <a:r>
              <a:rPr lang="he-IL" b="1" dirty="0"/>
              <a:t>קבל</a:t>
            </a:r>
            <a:r>
              <a:rPr lang="he-IL" dirty="0"/>
              <a:t> תשובות, עודד את התלמידים לחשוב על פתרונות יצירתיים</a:t>
            </a:r>
            <a:r>
              <a:rPr lang="he-IL" b="1" dirty="0"/>
              <a:t> ועבור </a:t>
            </a:r>
            <a:r>
              <a:rPr lang="he-IL" dirty="0"/>
              <a:t>לשקף הבא עם סרטון שמראה את התשובה. </a:t>
            </a:r>
          </a:p>
        </p:txBody>
      </p:sp>
      <p:sp>
        <p:nvSpPr>
          <p:cNvPr id="4" name="מציין מיקום של מספר שקופית 3"/>
          <p:cNvSpPr>
            <a:spLocks noGrp="1"/>
          </p:cNvSpPr>
          <p:nvPr>
            <p:ph type="sldNum" sz="quarter" idx="5"/>
          </p:nvPr>
        </p:nvSpPr>
        <p:spPr/>
        <p:txBody>
          <a:bodyPr/>
          <a:lstStyle/>
          <a:p>
            <a:fld id="{C4530354-770B-4EC8-99E0-DB192BFA8514}" type="slidenum">
              <a:rPr lang="en-IL" smtClean="0"/>
              <a:t>29</a:t>
            </a:fld>
            <a:endParaRPr lang="en-IL"/>
          </a:p>
        </p:txBody>
      </p:sp>
    </p:spTree>
    <p:extLst>
      <p:ext uri="{BB962C8B-B14F-4D97-AF65-F5344CB8AC3E}">
        <p14:creationId xmlns:p14="http://schemas.microsoft.com/office/powerpoint/2010/main" val="725365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פתיחה</a:t>
            </a:r>
          </a:p>
          <a:p>
            <a:pPr marL="171450" indent="-171450">
              <a:buFont typeface="Arial" panose="020B0604020202020204" pitchFamily="34" charset="0"/>
              <a:buChar char="•"/>
            </a:pPr>
            <a:r>
              <a:rPr lang="he-IL" b="1" dirty="0"/>
              <a:t>הסבר</a:t>
            </a:r>
            <a:r>
              <a:rPr lang="he-IL" dirty="0"/>
              <a:t> כי השיעור יעסוק בשאלה איך אנשים עם מוגבלות עושים ספורט</a:t>
            </a:r>
          </a:p>
          <a:p>
            <a:pPr marL="171450" indent="-171450">
              <a:buFont typeface="Arial" panose="020B0604020202020204" pitchFamily="34" charset="0"/>
              <a:buChar char="•"/>
            </a:pPr>
            <a:r>
              <a:rPr lang="he-IL" b="1" dirty="0"/>
              <a:t>הזכר</a:t>
            </a:r>
            <a:r>
              <a:rPr lang="he-IL" dirty="0"/>
              <a:t> כי בקיץ תתקיים אולימפיאדה בפריז. לאולימפיאדה 2 חלקים: המשחקים האולימפיים לספורטאים ללא מוגבלות שאחריהם מתקיימים המשחקים הפראלימפיים לספורטאים עם מוגבלות והיום נלמד יותר על הספורטאים שמתחרים במשחקים הפראלימפיים.   </a:t>
            </a:r>
            <a:endParaRPr lang="en-IL" dirty="0"/>
          </a:p>
        </p:txBody>
      </p:sp>
      <p:sp>
        <p:nvSpPr>
          <p:cNvPr id="4" name="מציין מיקום של מספר שקופית 3"/>
          <p:cNvSpPr>
            <a:spLocks noGrp="1"/>
          </p:cNvSpPr>
          <p:nvPr>
            <p:ph type="sldNum" sz="quarter" idx="5"/>
          </p:nvPr>
        </p:nvSpPr>
        <p:spPr/>
        <p:txBody>
          <a:bodyPr/>
          <a:lstStyle/>
          <a:p>
            <a:fld id="{C4530354-770B-4EC8-99E0-DB192BFA8514}" type="slidenum">
              <a:rPr lang="en-IL" smtClean="0"/>
              <a:t>3</a:t>
            </a:fld>
            <a:endParaRPr lang="en-IL"/>
          </a:p>
        </p:txBody>
      </p:sp>
    </p:spTree>
    <p:extLst>
      <p:ext uri="{BB962C8B-B14F-4D97-AF65-F5344CB8AC3E}">
        <p14:creationId xmlns:p14="http://schemas.microsoft.com/office/powerpoint/2010/main" val="22021096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הקרן את הסרטון, בסרטון רואים ספורטאי עם רגל אחת קופץ לגובה.</a:t>
            </a:r>
          </a:p>
          <a:p>
            <a:r>
              <a:rPr lang="he-IL" dirty="0"/>
              <a:t>הסבר שהוא פשוט קופץ על רגל אחת, אם היה מתחרה עם ספורטאים עם 2 רגליים לא היתה באמת תחרותיות, אש הוא משתתף בתחרות ספורט שבה כל הקופצים קופצים עם רגל אחת.</a:t>
            </a:r>
          </a:p>
        </p:txBody>
      </p:sp>
      <p:sp>
        <p:nvSpPr>
          <p:cNvPr id="4" name="מציין מיקום של מספר שקופית 3"/>
          <p:cNvSpPr>
            <a:spLocks noGrp="1"/>
          </p:cNvSpPr>
          <p:nvPr>
            <p:ph type="sldNum" sz="quarter" idx="5"/>
          </p:nvPr>
        </p:nvSpPr>
        <p:spPr/>
        <p:txBody>
          <a:bodyPr/>
          <a:lstStyle/>
          <a:p>
            <a:fld id="{C4530354-770B-4EC8-99E0-DB192BFA8514}" type="slidenum">
              <a:rPr lang="en-IL" smtClean="0"/>
              <a:t>30</a:t>
            </a:fld>
            <a:endParaRPr lang="en-IL"/>
          </a:p>
        </p:txBody>
      </p:sp>
    </p:spTree>
    <p:extLst>
      <p:ext uri="{BB962C8B-B14F-4D97-AF65-F5344CB8AC3E}">
        <p14:creationId xmlns:p14="http://schemas.microsoft.com/office/powerpoint/2010/main" val="37880881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שאל</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את השאלה,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קבל</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תשובות,</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עודד את התלמידים לחשוב על פתרונות יצירתיים</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ועבור </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לשקף הבא עם סרטון שמראה את התשובה. </a:t>
            </a:r>
          </a:p>
          <a:p>
            <a:endParaRPr lang="he-IL" dirty="0"/>
          </a:p>
        </p:txBody>
      </p:sp>
      <p:sp>
        <p:nvSpPr>
          <p:cNvPr id="4" name="מציין מיקום של מספר שקופית 3"/>
          <p:cNvSpPr>
            <a:spLocks noGrp="1"/>
          </p:cNvSpPr>
          <p:nvPr>
            <p:ph type="sldNum" sz="quarter" idx="5"/>
          </p:nvPr>
        </p:nvSpPr>
        <p:spPr/>
        <p:txBody>
          <a:bodyPr/>
          <a:lstStyle/>
          <a:p>
            <a:fld id="{C4530354-770B-4EC8-99E0-DB192BFA8514}" type="slidenum">
              <a:rPr lang="en-IL" smtClean="0"/>
              <a:t>31</a:t>
            </a:fld>
            <a:endParaRPr lang="en-IL"/>
          </a:p>
        </p:txBody>
      </p:sp>
    </p:spTree>
    <p:extLst>
      <p:ext uri="{BB962C8B-B14F-4D97-AF65-F5344CB8AC3E}">
        <p14:creationId xmlns:p14="http://schemas.microsoft.com/office/powerpoint/2010/main" val="38556654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הסבר שבקצה הבריכה, עומד עוזר, שנותן לשחיין טפיחה קלה על הגב או על הכתף ואותו שחיין יודע שהגיע כמעט ליד הקיר. </a:t>
            </a:r>
          </a:p>
          <a:p>
            <a:endParaRPr lang="he-IL" dirty="0"/>
          </a:p>
        </p:txBody>
      </p:sp>
      <p:sp>
        <p:nvSpPr>
          <p:cNvPr id="4" name="מציין מיקום של מספר שקופית 3"/>
          <p:cNvSpPr>
            <a:spLocks noGrp="1"/>
          </p:cNvSpPr>
          <p:nvPr>
            <p:ph type="sldNum" sz="quarter" idx="5"/>
          </p:nvPr>
        </p:nvSpPr>
        <p:spPr/>
        <p:txBody>
          <a:bodyPr/>
          <a:lstStyle/>
          <a:p>
            <a:fld id="{C4530354-770B-4EC8-99E0-DB192BFA8514}" type="slidenum">
              <a:rPr lang="en-IL" smtClean="0"/>
              <a:t>32</a:t>
            </a:fld>
            <a:endParaRPr lang="en-IL"/>
          </a:p>
        </p:txBody>
      </p:sp>
    </p:spTree>
    <p:extLst>
      <p:ext uri="{BB962C8B-B14F-4D97-AF65-F5344CB8AC3E}">
        <p14:creationId xmlns:p14="http://schemas.microsoft.com/office/powerpoint/2010/main" val="8648050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שאל</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את השאלה,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קבל</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תשובות, עודד את התלמידים לחשוב על פתרונות יצירתיים </a:t>
            </a:r>
            <a:r>
              <a:rPr kumimoji="0" lang="he-IL" sz="12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ועבור </a:t>
            </a:r>
            <a:r>
              <a:rPr kumimoji="0" lang="he-IL"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לשקף הבא עם סרטון שמראה את התשובה. </a:t>
            </a:r>
          </a:p>
          <a:p>
            <a:endParaRPr lang="he-IL" dirty="0"/>
          </a:p>
        </p:txBody>
      </p:sp>
      <p:sp>
        <p:nvSpPr>
          <p:cNvPr id="4" name="מציין מיקום של מספר שקופית 3"/>
          <p:cNvSpPr>
            <a:spLocks noGrp="1"/>
          </p:cNvSpPr>
          <p:nvPr>
            <p:ph type="sldNum" sz="quarter" idx="5"/>
          </p:nvPr>
        </p:nvSpPr>
        <p:spPr/>
        <p:txBody>
          <a:bodyPr/>
          <a:lstStyle/>
          <a:p>
            <a:fld id="{C4530354-770B-4EC8-99E0-DB192BFA8514}" type="slidenum">
              <a:rPr lang="en-IL" smtClean="0"/>
              <a:t>33</a:t>
            </a:fld>
            <a:endParaRPr lang="en-IL"/>
          </a:p>
        </p:txBody>
      </p:sp>
    </p:spTree>
    <p:extLst>
      <p:ext uri="{BB962C8B-B14F-4D97-AF65-F5344CB8AC3E}">
        <p14:creationId xmlns:p14="http://schemas.microsoft.com/office/powerpoint/2010/main" val="9157790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הסבר שהמציאו אופניים שזזות על סמך כח הידיים, ובעצם התאימו את ספורט האופניים למגבלה, על ידי זה שבנו אופניים שהדוושות שלהם בגובה הידיים.</a:t>
            </a:r>
          </a:p>
        </p:txBody>
      </p:sp>
      <p:sp>
        <p:nvSpPr>
          <p:cNvPr id="4" name="מציין מיקום של מספר שקופית 3"/>
          <p:cNvSpPr>
            <a:spLocks noGrp="1"/>
          </p:cNvSpPr>
          <p:nvPr>
            <p:ph type="sldNum" sz="quarter" idx="5"/>
          </p:nvPr>
        </p:nvSpPr>
        <p:spPr/>
        <p:txBody>
          <a:bodyPr/>
          <a:lstStyle/>
          <a:p>
            <a:fld id="{C4530354-770B-4EC8-99E0-DB192BFA8514}" type="slidenum">
              <a:rPr lang="en-IL" smtClean="0"/>
              <a:t>34</a:t>
            </a:fld>
            <a:endParaRPr lang="en-IL"/>
          </a:p>
        </p:txBody>
      </p:sp>
    </p:spTree>
    <p:extLst>
      <p:ext uri="{BB962C8B-B14F-4D97-AF65-F5344CB8AC3E}">
        <p14:creationId xmlns:p14="http://schemas.microsoft.com/office/powerpoint/2010/main" val="35315308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שאל את השאלה, קבל תשובות, עודד את התלמידים לחשוב על פתרונות יצירתיים  ועבור לשקף הבא עם סרטון שמראה את התשובה. </a:t>
            </a:r>
          </a:p>
        </p:txBody>
      </p:sp>
      <p:sp>
        <p:nvSpPr>
          <p:cNvPr id="4" name="מציין מיקום של מספר שקופית 3"/>
          <p:cNvSpPr>
            <a:spLocks noGrp="1"/>
          </p:cNvSpPr>
          <p:nvPr>
            <p:ph type="sldNum" sz="quarter" idx="5"/>
          </p:nvPr>
        </p:nvSpPr>
        <p:spPr/>
        <p:txBody>
          <a:bodyPr/>
          <a:lstStyle/>
          <a:p>
            <a:fld id="{C4530354-770B-4EC8-99E0-DB192BFA8514}" type="slidenum">
              <a:rPr lang="en-IL" smtClean="0"/>
              <a:t>35</a:t>
            </a:fld>
            <a:endParaRPr lang="en-IL"/>
          </a:p>
        </p:txBody>
      </p:sp>
    </p:spTree>
    <p:extLst>
      <p:ext uri="{BB962C8B-B14F-4D97-AF65-F5344CB8AC3E}">
        <p14:creationId xmlns:p14="http://schemas.microsoft.com/office/powerpoint/2010/main" val="6774293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בסרטון רואים את מרכוס </a:t>
            </a:r>
            <a:r>
              <a:rPr lang="he-IL" dirty="0" err="1"/>
              <a:t>ראהם</a:t>
            </a:r>
            <a:r>
              <a:rPr lang="he-IL" dirty="0"/>
              <a:t> שקופץ לרוחק בעזרת פרוטזה. השיא של מרכוס הוא 8.62 מטר, כאשר השיא של ספורטאי על 2 רגליים הוא 8.95 מטר. </a:t>
            </a:r>
          </a:p>
          <a:p>
            <a:r>
              <a:rPr lang="he-IL" dirty="0"/>
              <a:t>הסבר שבענף האתלטיקה חלק מההתאמות הן שימוש בפרוטזות – להבים מיוחדים שמחליפים את הרגל או את 2 הרגליים ומאפשרים לספורטאים להגיע לתוצאות טובות יותר.</a:t>
            </a:r>
          </a:p>
        </p:txBody>
      </p:sp>
      <p:sp>
        <p:nvSpPr>
          <p:cNvPr id="4" name="מציין מיקום של מספר שקופית 3"/>
          <p:cNvSpPr>
            <a:spLocks noGrp="1"/>
          </p:cNvSpPr>
          <p:nvPr>
            <p:ph type="sldNum" sz="quarter" idx="5"/>
          </p:nvPr>
        </p:nvSpPr>
        <p:spPr/>
        <p:txBody>
          <a:bodyPr/>
          <a:lstStyle/>
          <a:p>
            <a:fld id="{C4530354-770B-4EC8-99E0-DB192BFA8514}" type="slidenum">
              <a:rPr lang="en-IL" smtClean="0"/>
              <a:t>36</a:t>
            </a:fld>
            <a:endParaRPr lang="en-IL"/>
          </a:p>
        </p:txBody>
      </p:sp>
    </p:spTree>
    <p:extLst>
      <p:ext uri="{BB962C8B-B14F-4D97-AF65-F5344CB8AC3E}">
        <p14:creationId xmlns:p14="http://schemas.microsoft.com/office/powerpoint/2010/main" val="40121938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סיכום </a:t>
            </a:r>
            <a:endParaRPr lang="en-IL" dirty="0"/>
          </a:p>
        </p:txBody>
      </p:sp>
      <p:sp>
        <p:nvSpPr>
          <p:cNvPr id="4" name="מציין מיקום של מספר שקופית 3"/>
          <p:cNvSpPr>
            <a:spLocks noGrp="1"/>
          </p:cNvSpPr>
          <p:nvPr>
            <p:ph type="sldNum" sz="quarter" idx="5"/>
          </p:nvPr>
        </p:nvSpPr>
        <p:spPr/>
        <p:txBody>
          <a:bodyPr/>
          <a:lstStyle/>
          <a:p>
            <a:fld id="{C4530354-770B-4EC8-99E0-DB192BFA8514}" type="slidenum">
              <a:rPr lang="en-IL" smtClean="0"/>
              <a:t>37</a:t>
            </a:fld>
            <a:endParaRPr lang="en-IL"/>
          </a:p>
        </p:txBody>
      </p:sp>
    </p:spTree>
    <p:extLst>
      <p:ext uri="{BB962C8B-B14F-4D97-AF65-F5344CB8AC3E}">
        <p14:creationId xmlns:p14="http://schemas.microsoft.com/office/powerpoint/2010/main" val="9657714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סיכום</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b="1" dirty="0"/>
              <a:t>הסבר</a:t>
            </a:r>
            <a:r>
              <a:rPr lang="he-IL" dirty="0"/>
              <a:t> כי כעת נצפה שוב בסרטון .</a:t>
            </a:r>
          </a:p>
          <a:p>
            <a:pPr marL="171450" indent="-171450">
              <a:buFont typeface="Arial" panose="020B0604020202020204" pitchFamily="34" charset="0"/>
              <a:buChar char="•"/>
            </a:pPr>
            <a:r>
              <a:rPr lang="he-IL" b="1" dirty="0"/>
              <a:t>הקרא</a:t>
            </a:r>
            <a:r>
              <a:rPr lang="he-IL" dirty="0"/>
              <a:t> את ההנחיה מהשקף.</a:t>
            </a:r>
          </a:p>
          <a:p>
            <a:pPr marL="0" indent="0">
              <a:buFont typeface="Arial" panose="020B0604020202020204" pitchFamily="34" charset="0"/>
              <a:buNone/>
            </a:pPr>
            <a:endParaRPr lang="he-IL" dirty="0"/>
          </a:p>
          <a:p>
            <a:endParaRPr lang="en-IL" dirty="0"/>
          </a:p>
        </p:txBody>
      </p:sp>
      <p:sp>
        <p:nvSpPr>
          <p:cNvPr id="4" name="מציין מיקום של מספר שקופית 3"/>
          <p:cNvSpPr>
            <a:spLocks noGrp="1"/>
          </p:cNvSpPr>
          <p:nvPr>
            <p:ph type="sldNum" sz="quarter" idx="5"/>
          </p:nvPr>
        </p:nvSpPr>
        <p:spPr/>
        <p:txBody>
          <a:bodyPr/>
          <a:lstStyle/>
          <a:p>
            <a:fld id="{C4530354-770B-4EC8-99E0-DB192BFA8514}" type="slidenum">
              <a:rPr lang="en-IL" smtClean="0"/>
              <a:t>38</a:t>
            </a:fld>
            <a:endParaRPr lang="en-IL"/>
          </a:p>
        </p:txBody>
      </p:sp>
    </p:spTree>
    <p:extLst>
      <p:ext uri="{BB962C8B-B14F-4D97-AF65-F5344CB8AC3E}">
        <p14:creationId xmlns:p14="http://schemas.microsoft.com/office/powerpoint/2010/main" val="133327122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פתיחה </a:t>
            </a:r>
          </a:p>
          <a:p>
            <a:pPr marL="171450" indent="-171450">
              <a:buFont typeface="Arial" panose="020B0604020202020204" pitchFamily="34" charset="0"/>
              <a:buChar char="•"/>
            </a:pPr>
            <a:r>
              <a:rPr lang="he-IL" b="1" dirty="0"/>
              <a:t>הקרן </a:t>
            </a:r>
            <a:r>
              <a:rPr lang="he-IL" dirty="0"/>
              <a:t>את הסרטון.  </a:t>
            </a:r>
          </a:p>
          <a:p>
            <a:pPr marL="171450" indent="-171450">
              <a:buFont typeface="Arial" panose="020B0604020202020204" pitchFamily="34" charset="0"/>
              <a:buChar char="•"/>
            </a:pPr>
            <a:r>
              <a:rPr lang="he-IL" dirty="0"/>
              <a:t>בסיום, </a:t>
            </a:r>
            <a:r>
              <a:rPr lang="he-IL" b="1" dirty="0"/>
              <a:t>בקש</a:t>
            </a:r>
            <a:r>
              <a:rPr lang="he-IL" dirty="0"/>
              <a:t> שירשמו על דף בגדול, מילה אחת שעולה להם מהסרטון ושירימו את הדף ויראו לחברי הכיתה. </a:t>
            </a:r>
          </a:p>
          <a:p>
            <a:pPr marL="171450" indent="-171450">
              <a:buFont typeface="Arial" panose="020B0604020202020204" pitchFamily="34" charset="0"/>
              <a:buChar char="•"/>
            </a:pPr>
            <a:r>
              <a:rPr lang="he-IL" b="1" dirty="0"/>
              <a:t>סכם</a:t>
            </a:r>
            <a:r>
              <a:rPr lang="he-IL" dirty="0"/>
              <a:t> מה המילים העיקריות שמופיעות בדפים ובדוק עם התלמידים, האם משהו השתנה בצפייה בעקבות השיעור שעברו.</a:t>
            </a:r>
            <a:endParaRPr lang="en-IL" dirty="0"/>
          </a:p>
        </p:txBody>
      </p:sp>
      <p:sp>
        <p:nvSpPr>
          <p:cNvPr id="4" name="מציין מיקום של מספר שקופית 3"/>
          <p:cNvSpPr>
            <a:spLocks noGrp="1"/>
          </p:cNvSpPr>
          <p:nvPr>
            <p:ph type="sldNum" sz="quarter" idx="5"/>
          </p:nvPr>
        </p:nvSpPr>
        <p:spPr/>
        <p:txBody>
          <a:bodyPr/>
          <a:lstStyle/>
          <a:p>
            <a:fld id="{C4530354-770B-4EC8-99E0-DB192BFA8514}" type="slidenum">
              <a:rPr lang="en-IL" smtClean="0"/>
              <a:t>39</a:t>
            </a:fld>
            <a:endParaRPr lang="en-IL"/>
          </a:p>
        </p:txBody>
      </p:sp>
    </p:spTree>
    <p:extLst>
      <p:ext uri="{BB962C8B-B14F-4D97-AF65-F5344CB8AC3E}">
        <p14:creationId xmlns:p14="http://schemas.microsoft.com/office/powerpoint/2010/main" val="1079014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פתיחה</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b="1" dirty="0"/>
              <a:t>הסבר</a:t>
            </a:r>
            <a:r>
              <a:rPr lang="he-IL" dirty="0"/>
              <a:t> כי לפני שנתחיל את השיעור, נצפה בסרטון קצר שהוכן לקראת האולימפיאדה </a:t>
            </a:r>
            <a:r>
              <a:rPr lang="he-IL" dirty="0" err="1"/>
              <a:t>שהיתה</a:t>
            </a:r>
            <a:r>
              <a:rPr lang="he-IL" dirty="0"/>
              <a:t> בשנת 2016.</a:t>
            </a:r>
          </a:p>
          <a:p>
            <a:pPr marL="171450" marR="0" lvl="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dirty="0"/>
              <a:t>ניתן לשאול מי יודע איפה התקיימה האולימפיאדה בשנת 2016 או להגיד ישר שהתקיימה בעיר ריו בברזיל. </a:t>
            </a:r>
          </a:p>
          <a:p>
            <a:pPr marL="171450" indent="-171450">
              <a:buFont typeface="Arial" panose="020B0604020202020204" pitchFamily="34" charset="0"/>
              <a:buChar char="•"/>
            </a:pPr>
            <a:r>
              <a:rPr lang="he-IL" b="1" dirty="0"/>
              <a:t>הקרא</a:t>
            </a:r>
            <a:r>
              <a:rPr lang="he-IL" dirty="0"/>
              <a:t> את ההנחיה מהשקף</a:t>
            </a:r>
          </a:p>
          <a:p>
            <a:pPr marL="0" indent="0">
              <a:buFont typeface="Arial" panose="020B0604020202020204" pitchFamily="34" charset="0"/>
              <a:buNone/>
            </a:pPr>
            <a:endParaRPr lang="he-IL" dirty="0"/>
          </a:p>
          <a:p>
            <a:endParaRPr lang="en-IL" dirty="0"/>
          </a:p>
        </p:txBody>
      </p:sp>
      <p:sp>
        <p:nvSpPr>
          <p:cNvPr id="4" name="מציין מיקום של מספר שקופית 3"/>
          <p:cNvSpPr>
            <a:spLocks noGrp="1"/>
          </p:cNvSpPr>
          <p:nvPr>
            <p:ph type="sldNum" sz="quarter" idx="5"/>
          </p:nvPr>
        </p:nvSpPr>
        <p:spPr/>
        <p:txBody>
          <a:bodyPr/>
          <a:lstStyle/>
          <a:p>
            <a:fld id="{C4530354-770B-4EC8-99E0-DB192BFA8514}" type="slidenum">
              <a:rPr lang="en-IL" smtClean="0"/>
              <a:t>4</a:t>
            </a:fld>
            <a:endParaRPr lang="en-IL"/>
          </a:p>
        </p:txBody>
      </p:sp>
    </p:spTree>
    <p:extLst>
      <p:ext uri="{BB962C8B-B14F-4D97-AF65-F5344CB8AC3E}">
        <p14:creationId xmlns:p14="http://schemas.microsoft.com/office/powerpoint/2010/main" val="34933556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סיכום </a:t>
            </a:r>
          </a:p>
          <a:p>
            <a:pPr marL="171450" indent="-171450">
              <a:buFont typeface="Arial" panose="020B0604020202020204" pitchFamily="34" charset="0"/>
              <a:buChar char="•"/>
            </a:pPr>
            <a:r>
              <a:rPr lang="he-IL" b="1" dirty="0"/>
              <a:t>הקרא </a:t>
            </a:r>
            <a:r>
              <a:rPr lang="he-IL" dirty="0"/>
              <a:t>את האפשרויות להמשך הקשר, ניתן לנסח ביחד ברכה או לצלם ברכה לספורטאים הפראלימפיים שיתחרו במשחקים הפראלימפיים בפריז 2024 ולשלוח אותה לאתר הוועד הפראלימפי הישראלי. </a:t>
            </a:r>
          </a:p>
          <a:p>
            <a:pPr marL="171450" indent="-171450">
              <a:buFont typeface="Arial" panose="020B0604020202020204" pitchFamily="34" charset="0"/>
              <a:buChar char="•"/>
            </a:pPr>
            <a:r>
              <a:rPr lang="he-IL" b="1" dirty="0"/>
              <a:t>סכם</a:t>
            </a:r>
            <a:r>
              <a:rPr lang="he-IL" dirty="0"/>
              <a:t> את השיעור בתחושתך האישית. </a:t>
            </a:r>
            <a:endParaRPr lang="en-IL" dirty="0"/>
          </a:p>
        </p:txBody>
      </p:sp>
      <p:sp>
        <p:nvSpPr>
          <p:cNvPr id="4" name="מציין מיקום של מספר שקופית 3"/>
          <p:cNvSpPr>
            <a:spLocks noGrp="1"/>
          </p:cNvSpPr>
          <p:nvPr>
            <p:ph type="sldNum" sz="quarter" idx="5"/>
          </p:nvPr>
        </p:nvSpPr>
        <p:spPr/>
        <p:txBody>
          <a:bodyPr/>
          <a:lstStyle/>
          <a:p>
            <a:fld id="{C4530354-770B-4EC8-99E0-DB192BFA8514}" type="slidenum">
              <a:rPr lang="en-IL" smtClean="0"/>
              <a:t>40</a:t>
            </a:fld>
            <a:endParaRPr lang="en-IL"/>
          </a:p>
        </p:txBody>
      </p:sp>
    </p:spTree>
    <p:extLst>
      <p:ext uri="{BB962C8B-B14F-4D97-AF65-F5344CB8AC3E}">
        <p14:creationId xmlns:p14="http://schemas.microsoft.com/office/powerpoint/2010/main" val="7500169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פתיחה </a:t>
            </a:r>
          </a:p>
          <a:p>
            <a:pPr marL="171450" indent="-171450">
              <a:buFont typeface="Arial" panose="020B0604020202020204" pitchFamily="34" charset="0"/>
              <a:buChar char="•"/>
            </a:pPr>
            <a:r>
              <a:rPr lang="he-IL" b="1" dirty="0"/>
              <a:t>הקרן </a:t>
            </a:r>
            <a:r>
              <a:rPr lang="he-IL" dirty="0"/>
              <a:t>את הסרטון. </a:t>
            </a:r>
          </a:p>
          <a:p>
            <a:pPr marL="171450" indent="-171450">
              <a:buFont typeface="Arial" panose="020B0604020202020204" pitchFamily="34" charset="0"/>
              <a:buChar char="•"/>
            </a:pPr>
            <a:r>
              <a:rPr lang="he-IL" dirty="0"/>
              <a:t>בסיום, </a:t>
            </a:r>
            <a:r>
              <a:rPr lang="he-IL" b="1" dirty="0"/>
              <a:t>בקש</a:t>
            </a:r>
            <a:r>
              <a:rPr lang="he-IL" dirty="0"/>
              <a:t> שירשמו על דף בגדול, מילה אחת שעולה להם מהסרטון ושירימו את הדף ויראו לחברי הכיתה. </a:t>
            </a:r>
          </a:p>
          <a:p>
            <a:pPr marL="171450" indent="-171450">
              <a:buFont typeface="Arial" panose="020B0604020202020204" pitchFamily="34" charset="0"/>
              <a:buChar char="•"/>
            </a:pPr>
            <a:r>
              <a:rPr lang="he-IL" b="1" dirty="0"/>
              <a:t>סכם</a:t>
            </a:r>
            <a:r>
              <a:rPr lang="he-IL" dirty="0"/>
              <a:t> מה המילים העיקריות שמופיעות בדפים </a:t>
            </a:r>
            <a:r>
              <a:rPr lang="he-IL" dirty="0" err="1"/>
              <a:t>ושעכשו</a:t>
            </a:r>
            <a:r>
              <a:rPr lang="he-IL" dirty="0"/>
              <a:t> נלמד יותר ונראה אם המילים האלו ימשיכו להופיע לנו. </a:t>
            </a:r>
            <a:endParaRPr lang="en-IL" dirty="0"/>
          </a:p>
        </p:txBody>
      </p:sp>
      <p:sp>
        <p:nvSpPr>
          <p:cNvPr id="4" name="מציין מיקום של מספר שקופית 3"/>
          <p:cNvSpPr>
            <a:spLocks noGrp="1"/>
          </p:cNvSpPr>
          <p:nvPr>
            <p:ph type="sldNum" sz="quarter" idx="5"/>
          </p:nvPr>
        </p:nvSpPr>
        <p:spPr/>
        <p:txBody>
          <a:bodyPr/>
          <a:lstStyle/>
          <a:p>
            <a:fld id="{C4530354-770B-4EC8-99E0-DB192BFA8514}" type="slidenum">
              <a:rPr lang="en-IL" smtClean="0"/>
              <a:t>5</a:t>
            </a:fld>
            <a:endParaRPr lang="en-IL"/>
          </a:p>
        </p:txBody>
      </p:sp>
    </p:spTree>
    <p:extLst>
      <p:ext uri="{BB962C8B-B14F-4D97-AF65-F5344CB8AC3E}">
        <p14:creationId xmlns:p14="http://schemas.microsoft.com/office/powerpoint/2010/main" val="21319079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dirty="0"/>
              <a:t>הספורט הפראלימפי </a:t>
            </a:r>
          </a:p>
          <a:p>
            <a:pPr marL="171450" indent="-171450">
              <a:buFont typeface="Arial" panose="020B0604020202020204" pitchFamily="34" charset="0"/>
              <a:buChar char="•"/>
            </a:pPr>
            <a:r>
              <a:rPr lang="he-IL" b="1" dirty="0"/>
              <a:t>הסבר</a:t>
            </a:r>
            <a:r>
              <a:rPr lang="he-IL" b="0" dirty="0"/>
              <a:t>,</a:t>
            </a:r>
            <a:r>
              <a:rPr lang="he-IL" b="1" dirty="0"/>
              <a:t> </a:t>
            </a:r>
            <a:r>
              <a:rPr lang="he-IL" dirty="0"/>
              <a:t>ראינו סרטון קצר על המשחקים הפראלימפיים, </a:t>
            </a:r>
            <a:r>
              <a:rPr lang="he-IL" dirty="0" err="1"/>
              <a:t>עכשו</a:t>
            </a:r>
            <a:r>
              <a:rPr lang="he-IL" dirty="0"/>
              <a:t> נלמד קצת יותר על הספורט הפראלימפי.</a:t>
            </a:r>
            <a:endParaRPr lang="en-IL" dirty="0"/>
          </a:p>
        </p:txBody>
      </p:sp>
      <p:sp>
        <p:nvSpPr>
          <p:cNvPr id="4" name="מציין מיקום של מספר שקופית 3"/>
          <p:cNvSpPr>
            <a:spLocks noGrp="1"/>
          </p:cNvSpPr>
          <p:nvPr>
            <p:ph type="sldNum" sz="quarter" idx="5"/>
          </p:nvPr>
        </p:nvSpPr>
        <p:spPr/>
        <p:txBody>
          <a:bodyPr/>
          <a:lstStyle/>
          <a:p>
            <a:fld id="{C4530354-770B-4EC8-99E0-DB192BFA8514}" type="slidenum">
              <a:rPr lang="en-IL" smtClean="0"/>
              <a:t>6</a:t>
            </a:fld>
            <a:endParaRPr lang="en-IL"/>
          </a:p>
        </p:txBody>
      </p:sp>
    </p:spTree>
    <p:extLst>
      <p:ext uri="{BB962C8B-B14F-4D97-AF65-F5344CB8AC3E}">
        <p14:creationId xmlns:p14="http://schemas.microsoft.com/office/powerpoint/2010/main" val="1115821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הספורט הפראלימפי </a:t>
            </a:r>
          </a:p>
          <a:p>
            <a:pPr marL="171450" indent="-171450">
              <a:buFont typeface="Arial" panose="020B0604020202020204" pitchFamily="34" charset="0"/>
              <a:buChar char="•"/>
            </a:pPr>
            <a:r>
              <a:rPr lang="he-IL" b="1" dirty="0"/>
              <a:t>הקרא</a:t>
            </a:r>
            <a:r>
              <a:rPr lang="he-IL" dirty="0"/>
              <a:t> את השאלה מהשקף, בקש שיסמנו את התשובה הנכונה לדעתם עם האצבעות. </a:t>
            </a:r>
          </a:p>
          <a:p>
            <a:pPr marL="171450" indent="-171450">
              <a:buFont typeface="Arial" panose="020B0604020202020204" pitchFamily="34" charset="0"/>
              <a:buChar char="•"/>
            </a:pPr>
            <a:r>
              <a:rPr lang="he-IL" dirty="0"/>
              <a:t>לפי הזמן שנותר לשיעור ולפי ההתפלגות בכיתה, </a:t>
            </a:r>
            <a:r>
              <a:rPr lang="he-IL" b="1" dirty="0"/>
              <a:t>החלט</a:t>
            </a:r>
            <a:r>
              <a:rPr lang="he-IL" dirty="0"/>
              <a:t> אם לשאול למה הצביעו מה שהצביעו. (לאורך כל השאלון) </a:t>
            </a:r>
            <a:endParaRPr lang="en-IL" dirty="0"/>
          </a:p>
        </p:txBody>
      </p:sp>
      <p:sp>
        <p:nvSpPr>
          <p:cNvPr id="4" name="מציין מיקום של מספר שקופית 3"/>
          <p:cNvSpPr>
            <a:spLocks noGrp="1"/>
          </p:cNvSpPr>
          <p:nvPr>
            <p:ph type="sldNum" sz="quarter" idx="5"/>
          </p:nvPr>
        </p:nvSpPr>
        <p:spPr/>
        <p:txBody>
          <a:bodyPr/>
          <a:lstStyle/>
          <a:p>
            <a:fld id="{C4530354-770B-4EC8-99E0-DB192BFA8514}" type="slidenum">
              <a:rPr lang="en-IL" smtClean="0"/>
              <a:t>7</a:t>
            </a:fld>
            <a:endParaRPr lang="en-IL"/>
          </a:p>
        </p:txBody>
      </p:sp>
    </p:spTree>
    <p:extLst>
      <p:ext uri="{BB962C8B-B14F-4D97-AF65-F5344CB8AC3E}">
        <p14:creationId xmlns:p14="http://schemas.microsoft.com/office/powerpoint/2010/main" val="25086728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הספורט הפראלימפי </a:t>
            </a:r>
          </a:p>
          <a:p>
            <a:pPr marL="171450" indent="-171450">
              <a:buFont typeface="Arial" panose="020B0604020202020204" pitchFamily="34" charset="0"/>
              <a:buChar char="•"/>
            </a:pPr>
            <a:r>
              <a:rPr lang="he-IL" b="1" dirty="0"/>
              <a:t>הסבר</a:t>
            </a:r>
            <a:r>
              <a:rPr lang="he-IL" dirty="0"/>
              <a:t>, כי משמעות המילה פרא היא מקביל בלטינית. לכן משמעות המושג פראלימפי היא מקביל לאולימפי.</a:t>
            </a:r>
            <a:endParaRPr lang="en-IL" dirty="0"/>
          </a:p>
        </p:txBody>
      </p:sp>
      <p:sp>
        <p:nvSpPr>
          <p:cNvPr id="4" name="מציין מיקום של מספר שקופית 3"/>
          <p:cNvSpPr>
            <a:spLocks noGrp="1"/>
          </p:cNvSpPr>
          <p:nvPr>
            <p:ph type="sldNum" sz="quarter" idx="5"/>
          </p:nvPr>
        </p:nvSpPr>
        <p:spPr/>
        <p:txBody>
          <a:bodyPr/>
          <a:lstStyle/>
          <a:p>
            <a:fld id="{C4530354-770B-4EC8-99E0-DB192BFA8514}" type="slidenum">
              <a:rPr lang="en-IL" smtClean="0"/>
              <a:t>8</a:t>
            </a:fld>
            <a:endParaRPr lang="en-IL"/>
          </a:p>
        </p:txBody>
      </p:sp>
    </p:spTree>
    <p:extLst>
      <p:ext uri="{BB962C8B-B14F-4D97-AF65-F5344CB8AC3E}">
        <p14:creationId xmlns:p14="http://schemas.microsoft.com/office/powerpoint/2010/main" val="2135755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lang="he-IL" dirty="0"/>
              <a:t>הספורט הפראלימפי </a:t>
            </a:r>
          </a:p>
          <a:p>
            <a:pPr marL="171450" indent="-171450">
              <a:buFont typeface="Arial" panose="020B0604020202020204" pitchFamily="34" charset="0"/>
              <a:buChar char="•"/>
            </a:pPr>
            <a:r>
              <a:rPr lang="he-IL" b="1" dirty="0"/>
              <a:t>הקרא</a:t>
            </a:r>
            <a:r>
              <a:rPr lang="he-IL" dirty="0"/>
              <a:t> את השאלה מהשקף, בקש שיסמנו את התשובה הנכונה לדעתם עם האצבעות. </a:t>
            </a:r>
          </a:p>
          <a:p>
            <a:endParaRPr lang="en-IL" dirty="0"/>
          </a:p>
        </p:txBody>
      </p:sp>
      <p:sp>
        <p:nvSpPr>
          <p:cNvPr id="4" name="מציין מיקום של מספר שקופית 3"/>
          <p:cNvSpPr>
            <a:spLocks noGrp="1"/>
          </p:cNvSpPr>
          <p:nvPr>
            <p:ph type="sldNum" sz="quarter" idx="5"/>
          </p:nvPr>
        </p:nvSpPr>
        <p:spPr/>
        <p:txBody>
          <a:bodyPr/>
          <a:lstStyle/>
          <a:p>
            <a:fld id="{C4530354-770B-4EC8-99E0-DB192BFA8514}" type="slidenum">
              <a:rPr lang="en-IL" smtClean="0"/>
              <a:t>9</a:t>
            </a:fld>
            <a:endParaRPr lang="en-IL"/>
          </a:p>
        </p:txBody>
      </p:sp>
    </p:spTree>
    <p:extLst>
      <p:ext uri="{BB962C8B-B14F-4D97-AF65-F5344CB8AC3E}">
        <p14:creationId xmlns:p14="http://schemas.microsoft.com/office/powerpoint/2010/main" val="22259475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A078040-3716-4333-BC59-C37F15A11A35}"/>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endParaRPr lang="en-IL"/>
          </a:p>
        </p:txBody>
      </p:sp>
      <p:sp>
        <p:nvSpPr>
          <p:cNvPr id="3" name="כותרת משנה 2">
            <a:extLst>
              <a:ext uri="{FF2B5EF4-FFF2-40B4-BE49-F238E27FC236}">
                <a16:creationId xmlns:a16="http://schemas.microsoft.com/office/drawing/2014/main" id="{8965974C-7285-41F3-950F-5A01CAD6E0B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IL"/>
          </a:p>
        </p:txBody>
      </p:sp>
      <p:sp>
        <p:nvSpPr>
          <p:cNvPr id="4" name="מציין מיקום של תאריך 3">
            <a:extLst>
              <a:ext uri="{FF2B5EF4-FFF2-40B4-BE49-F238E27FC236}">
                <a16:creationId xmlns:a16="http://schemas.microsoft.com/office/drawing/2014/main" id="{DAC48CA1-D086-42A8-9884-3554100E21EB}"/>
              </a:ext>
            </a:extLst>
          </p:cNvPr>
          <p:cNvSpPr>
            <a:spLocks noGrp="1"/>
          </p:cNvSpPr>
          <p:nvPr>
            <p:ph type="dt" sz="half" idx="10"/>
          </p:nvPr>
        </p:nvSpPr>
        <p:spPr/>
        <p:txBody>
          <a:bodyPr/>
          <a:lstStyle/>
          <a:p>
            <a:fld id="{CDFDECC4-E693-4200-8651-5529E5675C71}" type="datetimeFigureOut">
              <a:rPr lang="en-IL" smtClean="0"/>
              <a:t>04/29/2024</a:t>
            </a:fld>
            <a:endParaRPr lang="en-IL"/>
          </a:p>
        </p:txBody>
      </p:sp>
      <p:sp>
        <p:nvSpPr>
          <p:cNvPr id="5" name="מציין מיקום של כותרת תחתונה 4">
            <a:extLst>
              <a:ext uri="{FF2B5EF4-FFF2-40B4-BE49-F238E27FC236}">
                <a16:creationId xmlns:a16="http://schemas.microsoft.com/office/drawing/2014/main" id="{4DDA4419-FA4F-4E00-A165-132C86BF13FF}"/>
              </a:ext>
            </a:extLst>
          </p:cNvPr>
          <p:cNvSpPr>
            <a:spLocks noGrp="1"/>
          </p:cNvSpPr>
          <p:nvPr>
            <p:ph type="ftr" sz="quarter" idx="11"/>
          </p:nvPr>
        </p:nvSpPr>
        <p:spPr/>
        <p:txBody>
          <a:bodyPr/>
          <a:lstStyle/>
          <a:p>
            <a:endParaRPr lang="en-IL"/>
          </a:p>
        </p:txBody>
      </p:sp>
      <p:sp>
        <p:nvSpPr>
          <p:cNvPr id="6" name="מציין מיקום של מספר שקופית 5">
            <a:extLst>
              <a:ext uri="{FF2B5EF4-FFF2-40B4-BE49-F238E27FC236}">
                <a16:creationId xmlns:a16="http://schemas.microsoft.com/office/drawing/2014/main" id="{019D68B0-F540-4D4C-83E2-15B183E296E8}"/>
              </a:ext>
            </a:extLst>
          </p:cNvPr>
          <p:cNvSpPr>
            <a:spLocks noGrp="1"/>
          </p:cNvSpPr>
          <p:nvPr>
            <p:ph type="sldNum" sz="quarter" idx="12"/>
          </p:nvPr>
        </p:nvSpPr>
        <p:spPr/>
        <p:txBody>
          <a:bodyPr/>
          <a:lstStyle/>
          <a:p>
            <a:fld id="{2E9E1B77-8AF9-4E91-B200-8EE8A332398B}" type="slidenum">
              <a:rPr lang="en-IL" smtClean="0"/>
              <a:t>‹#›</a:t>
            </a:fld>
            <a:endParaRPr lang="en-IL"/>
          </a:p>
        </p:txBody>
      </p:sp>
    </p:spTree>
    <p:extLst>
      <p:ext uri="{BB962C8B-B14F-4D97-AF65-F5344CB8AC3E}">
        <p14:creationId xmlns:p14="http://schemas.microsoft.com/office/powerpoint/2010/main" val="15142050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B18AB4D-EAC2-4A6B-AEE3-2235015D8D03}"/>
              </a:ext>
            </a:extLst>
          </p:cNvPr>
          <p:cNvSpPr>
            <a:spLocks noGrp="1"/>
          </p:cNvSpPr>
          <p:nvPr>
            <p:ph type="title"/>
          </p:nvPr>
        </p:nvSpPr>
        <p:spPr/>
        <p:txBody>
          <a:bodyPr/>
          <a:lstStyle/>
          <a:p>
            <a:r>
              <a:rPr lang="he-IL"/>
              <a:t>לחץ כדי לערוך סגנון כותרת של תבנית בסיס</a:t>
            </a:r>
            <a:endParaRPr lang="en-IL"/>
          </a:p>
        </p:txBody>
      </p:sp>
      <p:sp>
        <p:nvSpPr>
          <p:cNvPr id="3" name="מציין מיקום של טקסט אנכי 2">
            <a:extLst>
              <a:ext uri="{FF2B5EF4-FFF2-40B4-BE49-F238E27FC236}">
                <a16:creationId xmlns:a16="http://schemas.microsoft.com/office/drawing/2014/main" id="{93A8A01A-F9E5-44AF-9D73-1DE73AE84586}"/>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4" name="מציין מיקום של תאריך 3">
            <a:extLst>
              <a:ext uri="{FF2B5EF4-FFF2-40B4-BE49-F238E27FC236}">
                <a16:creationId xmlns:a16="http://schemas.microsoft.com/office/drawing/2014/main" id="{EB0CF0DE-314C-4B8A-AFBA-E8342321AE4F}"/>
              </a:ext>
            </a:extLst>
          </p:cNvPr>
          <p:cNvSpPr>
            <a:spLocks noGrp="1"/>
          </p:cNvSpPr>
          <p:nvPr>
            <p:ph type="dt" sz="half" idx="10"/>
          </p:nvPr>
        </p:nvSpPr>
        <p:spPr/>
        <p:txBody>
          <a:bodyPr/>
          <a:lstStyle/>
          <a:p>
            <a:fld id="{CDFDECC4-E693-4200-8651-5529E5675C71}" type="datetimeFigureOut">
              <a:rPr lang="en-IL" smtClean="0"/>
              <a:t>04/29/2024</a:t>
            </a:fld>
            <a:endParaRPr lang="en-IL"/>
          </a:p>
        </p:txBody>
      </p:sp>
      <p:sp>
        <p:nvSpPr>
          <p:cNvPr id="5" name="מציין מיקום של כותרת תחתונה 4">
            <a:extLst>
              <a:ext uri="{FF2B5EF4-FFF2-40B4-BE49-F238E27FC236}">
                <a16:creationId xmlns:a16="http://schemas.microsoft.com/office/drawing/2014/main" id="{D5BD54E2-790D-42A0-9ADB-F4BD964A129F}"/>
              </a:ext>
            </a:extLst>
          </p:cNvPr>
          <p:cNvSpPr>
            <a:spLocks noGrp="1"/>
          </p:cNvSpPr>
          <p:nvPr>
            <p:ph type="ftr" sz="quarter" idx="11"/>
          </p:nvPr>
        </p:nvSpPr>
        <p:spPr/>
        <p:txBody>
          <a:bodyPr/>
          <a:lstStyle/>
          <a:p>
            <a:endParaRPr lang="en-IL"/>
          </a:p>
        </p:txBody>
      </p:sp>
      <p:sp>
        <p:nvSpPr>
          <p:cNvPr id="6" name="מציין מיקום של מספר שקופית 5">
            <a:extLst>
              <a:ext uri="{FF2B5EF4-FFF2-40B4-BE49-F238E27FC236}">
                <a16:creationId xmlns:a16="http://schemas.microsoft.com/office/drawing/2014/main" id="{536C8203-69F3-49D4-9B3A-D49D8CFA89C7}"/>
              </a:ext>
            </a:extLst>
          </p:cNvPr>
          <p:cNvSpPr>
            <a:spLocks noGrp="1"/>
          </p:cNvSpPr>
          <p:nvPr>
            <p:ph type="sldNum" sz="quarter" idx="12"/>
          </p:nvPr>
        </p:nvSpPr>
        <p:spPr/>
        <p:txBody>
          <a:bodyPr/>
          <a:lstStyle/>
          <a:p>
            <a:fld id="{2E9E1B77-8AF9-4E91-B200-8EE8A332398B}" type="slidenum">
              <a:rPr lang="en-IL" smtClean="0"/>
              <a:t>‹#›</a:t>
            </a:fld>
            <a:endParaRPr lang="en-IL"/>
          </a:p>
        </p:txBody>
      </p:sp>
    </p:spTree>
    <p:extLst>
      <p:ext uri="{BB962C8B-B14F-4D97-AF65-F5344CB8AC3E}">
        <p14:creationId xmlns:p14="http://schemas.microsoft.com/office/powerpoint/2010/main" val="25569611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36267B5D-90B3-4339-BFE1-75B0F7D7677D}"/>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endParaRPr lang="en-IL"/>
          </a:p>
        </p:txBody>
      </p:sp>
      <p:sp>
        <p:nvSpPr>
          <p:cNvPr id="3" name="מציין מיקום של טקסט אנכי 2">
            <a:extLst>
              <a:ext uri="{FF2B5EF4-FFF2-40B4-BE49-F238E27FC236}">
                <a16:creationId xmlns:a16="http://schemas.microsoft.com/office/drawing/2014/main" id="{4FA26732-DB08-4264-B605-58156A6A1189}"/>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4" name="מציין מיקום של תאריך 3">
            <a:extLst>
              <a:ext uri="{FF2B5EF4-FFF2-40B4-BE49-F238E27FC236}">
                <a16:creationId xmlns:a16="http://schemas.microsoft.com/office/drawing/2014/main" id="{0C8072DE-AE7E-4C40-BAB7-2C8FA1496447}"/>
              </a:ext>
            </a:extLst>
          </p:cNvPr>
          <p:cNvSpPr>
            <a:spLocks noGrp="1"/>
          </p:cNvSpPr>
          <p:nvPr>
            <p:ph type="dt" sz="half" idx="10"/>
          </p:nvPr>
        </p:nvSpPr>
        <p:spPr/>
        <p:txBody>
          <a:bodyPr/>
          <a:lstStyle/>
          <a:p>
            <a:fld id="{CDFDECC4-E693-4200-8651-5529E5675C71}" type="datetimeFigureOut">
              <a:rPr lang="en-IL" smtClean="0"/>
              <a:t>04/29/2024</a:t>
            </a:fld>
            <a:endParaRPr lang="en-IL"/>
          </a:p>
        </p:txBody>
      </p:sp>
      <p:sp>
        <p:nvSpPr>
          <p:cNvPr id="5" name="מציין מיקום של כותרת תחתונה 4">
            <a:extLst>
              <a:ext uri="{FF2B5EF4-FFF2-40B4-BE49-F238E27FC236}">
                <a16:creationId xmlns:a16="http://schemas.microsoft.com/office/drawing/2014/main" id="{E994D3C3-BB81-4C2F-BD32-D5E49961E882}"/>
              </a:ext>
            </a:extLst>
          </p:cNvPr>
          <p:cNvSpPr>
            <a:spLocks noGrp="1"/>
          </p:cNvSpPr>
          <p:nvPr>
            <p:ph type="ftr" sz="quarter" idx="11"/>
          </p:nvPr>
        </p:nvSpPr>
        <p:spPr/>
        <p:txBody>
          <a:bodyPr/>
          <a:lstStyle/>
          <a:p>
            <a:endParaRPr lang="en-IL"/>
          </a:p>
        </p:txBody>
      </p:sp>
      <p:sp>
        <p:nvSpPr>
          <p:cNvPr id="6" name="מציין מיקום של מספר שקופית 5">
            <a:extLst>
              <a:ext uri="{FF2B5EF4-FFF2-40B4-BE49-F238E27FC236}">
                <a16:creationId xmlns:a16="http://schemas.microsoft.com/office/drawing/2014/main" id="{3161AEA7-7A40-43A1-8483-A72BFFB0FE01}"/>
              </a:ext>
            </a:extLst>
          </p:cNvPr>
          <p:cNvSpPr>
            <a:spLocks noGrp="1"/>
          </p:cNvSpPr>
          <p:nvPr>
            <p:ph type="sldNum" sz="quarter" idx="12"/>
          </p:nvPr>
        </p:nvSpPr>
        <p:spPr/>
        <p:txBody>
          <a:bodyPr/>
          <a:lstStyle/>
          <a:p>
            <a:fld id="{2E9E1B77-8AF9-4E91-B200-8EE8A332398B}" type="slidenum">
              <a:rPr lang="en-IL" smtClean="0"/>
              <a:t>‹#›</a:t>
            </a:fld>
            <a:endParaRPr lang="en-IL"/>
          </a:p>
        </p:txBody>
      </p:sp>
    </p:spTree>
    <p:extLst>
      <p:ext uri="{BB962C8B-B14F-4D97-AF65-F5344CB8AC3E}">
        <p14:creationId xmlns:p14="http://schemas.microsoft.com/office/powerpoint/2010/main" val="22382055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235F0BA-A70C-4B48-977B-3A8263730FD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he-IL"/>
              <a:t>לחץ כדי לערוך סגנון כותרת של תבנית בסיס</a:t>
            </a:r>
            <a:endParaRPr lang="en-IL"/>
          </a:p>
        </p:txBody>
      </p:sp>
      <p:sp>
        <p:nvSpPr>
          <p:cNvPr id="3" name="כותרת משנה 2">
            <a:extLst>
              <a:ext uri="{FF2B5EF4-FFF2-40B4-BE49-F238E27FC236}">
                <a16:creationId xmlns:a16="http://schemas.microsoft.com/office/drawing/2014/main" id="{C2B8F650-EE64-4169-B2EF-A8AAE22F93F1}"/>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endParaRPr lang="en-IL"/>
          </a:p>
        </p:txBody>
      </p:sp>
      <p:sp>
        <p:nvSpPr>
          <p:cNvPr id="4" name="מציין מיקום של תאריך 3">
            <a:extLst>
              <a:ext uri="{FF2B5EF4-FFF2-40B4-BE49-F238E27FC236}">
                <a16:creationId xmlns:a16="http://schemas.microsoft.com/office/drawing/2014/main" id="{DE518260-30E8-4288-A881-07B290094635}"/>
              </a:ext>
            </a:extLst>
          </p:cNvPr>
          <p:cNvSpPr>
            <a:spLocks noGrp="1"/>
          </p:cNvSpPr>
          <p:nvPr>
            <p:ph type="dt" sz="half" idx="10"/>
          </p:nvPr>
        </p:nvSpPr>
        <p:spPr/>
        <p:txBody>
          <a:bodyPr/>
          <a:lstStyle/>
          <a:p>
            <a:fld id="{9E3F00BA-8071-4D3F-906E-91F208A94D9B}" type="datetimeFigureOut">
              <a:rPr lang="en-IL" smtClean="0"/>
              <a:t>04/29/2024</a:t>
            </a:fld>
            <a:endParaRPr lang="en-IL" dirty="0"/>
          </a:p>
        </p:txBody>
      </p:sp>
      <p:sp>
        <p:nvSpPr>
          <p:cNvPr id="5" name="מציין מיקום של כותרת תחתונה 4">
            <a:extLst>
              <a:ext uri="{FF2B5EF4-FFF2-40B4-BE49-F238E27FC236}">
                <a16:creationId xmlns:a16="http://schemas.microsoft.com/office/drawing/2014/main" id="{0A3F004B-E62A-4226-BFA6-C9CA70034426}"/>
              </a:ext>
            </a:extLst>
          </p:cNvPr>
          <p:cNvSpPr>
            <a:spLocks noGrp="1"/>
          </p:cNvSpPr>
          <p:nvPr>
            <p:ph type="ftr" sz="quarter" idx="11"/>
          </p:nvPr>
        </p:nvSpPr>
        <p:spPr/>
        <p:txBody>
          <a:bodyPr/>
          <a:lstStyle/>
          <a:p>
            <a:endParaRPr lang="en-IL"/>
          </a:p>
        </p:txBody>
      </p:sp>
      <p:sp>
        <p:nvSpPr>
          <p:cNvPr id="6" name="מציין מיקום של מספר שקופית 5">
            <a:extLst>
              <a:ext uri="{FF2B5EF4-FFF2-40B4-BE49-F238E27FC236}">
                <a16:creationId xmlns:a16="http://schemas.microsoft.com/office/drawing/2014/main" id="{D5BDEB93-1F7A-4324-A94B-F6A25E52827C}"/>
              </a:ext>
            </a:extLst>
          </p:cNvPr>
          <p:cNvSpPr>
            <a:spLocks noGrp="1"/>
          </p:cNvSpPr>
          <p:nvPr>
            <p:ph type="sldNum" sz="quarter" idx="12"/>
          </p:nvPr>
        </p:nvSpPr>
        <p:spPr/>
        <p:txBody>
          <a:bodyPr/>
          <a:lstStyle/>
          <a:p>
            <a:fld id="{ACC30FDF-DB71-4CD0-B727-9A5705881C22}" type="slidenum">
              <a:rPr lang="en-IL" smtClean="0"/>
              <a:t>‹#›</a:t>
            </a:fld>
            <a:endParaRPr lang="en-IL"/>
          </a:p>
        </p:txBody>
      </p:sp>
    </p:spTree>
    <p:extLst>
      <p:ext uri="{BB962C8B-B14F-4D97-AF65-F5344CB8AC3E}">
        <p14:creationId xmlns:p14="http://schemas.microsoft.com/office/powerpoint/2010/main" val="1403782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A8CC9FE-9E13-40DA-B837-79E89A6B5BF7}"/>
              </a:ext>
            </a:extLst>
          </p:cNvPr>
          <p:cNvSpPr>
            <a:spLocks noGrp="1"/>
          </p:cNvSpPr>
          <p:nvPr>
            <p:ph type="title"/>
          </p:nvPr>
        </p:nvSpPr>
        <p:spPr>
          <a:xfrm>
            <a:off x="838200" y="365125"/>
            <a:ext cx="10515600" cy="1325563"/>
          </a:xfrm>
          <a:prstGeom prst="rect">
            <a:avLst/>
          </a:prstGeom>
        </p:spPr>
        <p:txBody>
          <a:bodyPr/>
          <a:lstStyle/>
          <a:p>
            <a:r>
              <a:rPr lang="he-IL"/>
              <a:t>לחץ כדי לערוך סגנון כותרת של תבנית בסיס</a:t>
            </a:r>
            <a:endParaRPr lang="en-IL"/>
          </a:p>
        </p:txBody>
      </p:sp>
      <p:sp>
        <p:nvSpPr>
          <p:cNvPr id="3" name="מציין מיקום תוכן 2">
            <a:extLst>
              <a:ext uri="{FF2B5EF4-FFF2-40B4-BE49-F238E27FC236}">
                <a16:creationId xmlns:a16="http://schemas.microsoft.com/office/drawing/2014/main" id="{786828F6-656A-4A4A-A909-4EED05D2CB2A}"/>
              </a:ext>
            </a:extLst>
          </p:cNvPr>
          <p:cNvSpPr>
            <a:spLocks noGrp="1"/>
          </p:cNvSpPr>
          <p:nvPr>
            <p:ph idx="1"/>
          </p:nvPr>
        </p:nvSpPr>
        <p:spPr>
          <a:xfrm>
            <a:off x="838200" y="1825625"/>
            <a:ext cx="10515600" cy="4351338"/>
          </a:xfrm>
          <a:prstGeom prst="rect">
            <a:avLst/>
          </a:prstGeo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4" name="מציין מיקום של תאריך 3">
            <a:extLst>
              <a:ext uri="{FF2B5EF4-FFF2-40B4-BE49-F238E27FC236}">
                <a16:creationId xmlns:a16="http://schemas.microsoft.com/office/drawing/2014/main" id="{971D600E-7A11-4052-BBE4-339AF5322B50}"/>
              </a:ext>
            </a:extLst>
          </p:cNvPr>
          <p:cNvSpPr>
            <a:spLocks noGrp="1"/>
          </p:cNvSpPr>
          <p:nvPr>
            <p:ph type="dt" sz="half" idx="10"/>
          </p:nvPr>
        </p:nvSpPr>
        <p:spPr/>
        <p:txBody>
          <a:bodyPr/>
          <a:lstStyle/>
          <a:p>
            <a:fld id="{9E3F00BA-8071-4D3F-906E-91F208A94D9B}" type="datetimeFigureOut">
              <a:rPr lang="en-IL" smtClean="0"/>
              <a:t>04/29/2024</a:t>
            </a:fld>
            <a:endParaRPr lang="en-IL"/>
          </a:p>
        </p:txBody>
      </p:sp>
      <p:sp>
        <p:nvSpPr>
          <p:cNvPr id="5" name="מציין מיקום של כותרת תחתונה 4">
            <a:extLst>
              <a:ext uri="{FF2B5EF4-FFF2-40B4-BE49-F238E27FC236}">
                <a16:creationId xmlns:a16="http://schemas.microsoft.com/office/drawing/2014/main" id="{A4CF47FD-8277-4787-A840-F9A1795022DD}"/>
              </a:ext>
            </a:extLst>
          </p:cNvPr>
          <p:cNvSpPr>
            <a:spLocks noGrp="1"/>
          </p:cNvSpPr>
          <p:nvPr>
            <p:ph type="ftr" sz="quarter" idx="11"/>
          </p:nvPr>
        </p:nvSpPr>
        <p:spPr/>
        <p:txBody>
          <a:bodyPr/>
          <a:lstStyle/>
          <a:p>
            <a:endParaRPr lang="en-IL"/>
          </a:p>
        </p:txBody>
      </p:sp>
      <p:sp>
        <p:nvSpPr>
          <p:cNvPr id="6" name="מציין מיקום של מספר שקופית 5">
            <a:extLst>
              <a:ext uri="{FF2B5EF4-FFF2-40B4-BE49-F238E27FC236}">
                <a16:creationId xmlns:a16="http://schemas.microsoft.com/office/drawing/2014/main" id="{92731BBA-5F7D-40E4-A00F-5BFFC79F62DB}"/>
              </a:ext>
            </a:extLst>
          </p:cNvPr>
          <p:cNvSpPr>
            <a:spLocks noGrp="1"/>
          </p:cNvSpPr>
          <p:nvPr>
            <p:ph type="sldNum" sz="quarter" idx="12"/>
          </p:nvPr>
        </p:nvSpPr>
        <p:spPr/>
        <p:txBody>
          <a:bodyPr/>
          <a:lstStyle/>
          <a:p>
            <a:fld id="{ACC30FDF-DB71-4CD0-B727-9A5705881C22}" type="slidenum">
              <a:rPr lang="en-IL" smtClean="0"/>
              <a:t>‹#›</a:t>
            </a:fld>
            <a:endParaRPr lang="en-IL"/>
          </a:p>
        </p:txBody>
      </p:sp>
    </p:spTree>
    <p:extLst>
      <p:ext uri="{BB962C8B-B14F-4D97-AF65-F5344CB8AC3E}">
        <p14:creationId xmlns:p14="http://schemas.microsoft.com/office/powerpoint/2010/main" val="24083746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86581E3-2340-40B2-885F-6ACAE60E6D0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he-IL"/>
              <a:t>לחץ כדי לערוך סגנון כותרת של תבנית בסיס</a:t>
            </a:r>
            <a:endParaRPr lang="en-IL"/>
          </a:p>
        </p:txBody>
      </p:sp>
      <p:sp>
        <p:nvSpPr>
          <p:cNvPr id="3" name="מציין מיקום טקסט 2">
            <a:extLst>
              <a:ext uri="{FF2B5EF4-FFF2-40B4-BE49-F238E27FC236}">
                <a16:creationId xmlns:a16="http://schemas.microsoft.com/office/drawing/2014/main" id="{4CF5CA63-EB7E-488A-9086-63AAD83F4F9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950E24BA-456C-4574-8DE8-6924E039BBD3}"/>
              </a:ext>
            </a:extLst>
          </p:cNvPr>
          <p:cNvSpPr>
            <a:spLocks noGrp="1"/>
          </p:cNvSpPr>
          <p:nvPr>
            <p:ph type="dt" sz="half" idx="10"/>
          </p:nvPr>
        </p:nvSpPr>
        <p:spPr/>
        <p:txBody>
          <a:bodyPr/>
          <a:lstStyle/>
          <a:p>
            <a:fld id="{9E3F00BA-8071-4D3F-906E-91F208A94D9B}" type="datetimeFigureOut">
              <a:rPr lang="en-IL" smtClean="0"/>
              <a:t>04/29/2024</a:t>
            </a:fld>
            <a:endParaRPr lang="en-IL"/>
          </a:p>
        </p:txBody>
      </p:sp>
      <p:sp>
        <p:nvSpPr>
          <p:cNvPr id="5" name="מציין מיקום של כותרת תחתונה 4">
            <a:extLst>
              <a:ext uri="{FF2B5EF4-FFF2-40B4-BE49-F238E27FC236}">
                <a16:creationId xmlns:a16="http://schemas.microsoft.com/office/drawing/2014/main" id="{E655933E-21A2-43A3-82A1-170B651C3E27}"/>
              </a:ext>
            </a:extLst>
          </p:cNvPr>
          <p:cNvSpPr>
            <a:spLocks noGrp="1"/>
          </p:cNvSpPr>
          <p:nvPr>
            <p:ph type="ftr" sz="quarter" idx="11"/>
          </p:nvPr>
        </p:nvSpPr>
        <p:spPr/>
        <p:txBody>
          <a:bodyPr/>
          <a:lstStyle/>
          <a:p>
            <a:endParaRPr lang="en-IL"/>
          </a:p>
        </p:txBody>
      </p:sp>
      <p:sp>
        <p:nvSpPr>
          <p:cNvPr id="6" name="מציין מיקום של מספר שקופית 5">
            <a:extLst>
              <a:ext uri="{FF2B5EF4-FFF2-40B4-BE49-F238E27FC236}">
                <a16:creationId xmlns:a16="http://schemas.microsoft.com/office/drawing/2014/main" id="{DA4205EF-3B69-4BE6-9B89-53FCA662A8B9}"/>
              </a:ext>
            </a:extLst>
          </p:cNvPr>
          <p:cNvSpPr>
            <a:spLocks noGrp="1"/>
          </p:cNvSpPr>
          <p:nvPr>
            <p:ph type="sldNum" sz="quarter" idx="12"/>
          </p:nvPr>
        </p:nvSpPr>
        <p:spPr/>
        <p:txBody>
          <a:bodyPr/>
          <a:lstStyle/>
          <a:p>
            <a:fld id="{ACC30FDF-DB71-4CD0-B727-9A5705881C22}" type="slidenum">
              <a:rPr lang="en-IL" smtClean="0"/>
              <a:t>‹#›</a:t>
            </a:fld>
            <a:endParaRPr lang="en-IL"/>
          </a:p>
        </p:txBody>
      </p:sp>
    </p:spTree>
    <p:extLst>
      <p:ext uri="{BB962C8B-B14F-4D97-AF65-F5344CB8AC3E}">
        <p14:creationId xmlns:p14="http://schemas.microsoft.com/office/powerpoint/2010/main" val="20183068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86A6C58-4B1B-4AE8-8451-24F2D0CF23AF}"/>
              </a:ext>
            </a:extLst>
          </p:cNvPr>
          <p:cNvSpPr>
            <a:spLocks noGrp="1"/>
          </p:cNvSpPr>
          <p:nvPr>
            <p:ph type="title"/>
          </p:nvPr>
        </p:nvSpPr>
        <p:spPr>
          <a:xfrm>
            <a:off x="838200" y="365125"/>
            <a:ext cx="10515600" cy="1325563"/>
          </a:xfrm>
          <a:prstGeom prst="rect">
            <a:avLst/>
          </a:prstGeom>
        </p:spPr>
        <p:txBody>
          <a:bodyPr/>
          <a:lstStyle/>
          <a:p>
            <a:r>
              <a:rPr lang="he-IL"/>
              <a:t>לחץ כדי לערוך סגנון כותרת של תבנית בסיס</a:t>
            </a:r>
            <a:endParaRPr lang="en-IL"/>
          </a:p>
        </p:txBody>
      </p:sp>
      <p:sp>
        <p:nvSpPr>
          <p:cNvPr id="3" name="מציין מיקום תוכן 2">
            <a:extLst>
              <a:ext uri="{FF2B5EF4-FFF2-40B4-BE49-F238E27FC236}">
                <a16:creationId xmlns:a16="http://schemas.microsoft.com/office/drawing/2014/main" id="{3C55A461-A534-4D89-8AFB-B0A277A3AA5E}"/>
              </a:ext>
            </a:extLst>
          </p:cNvPr>
          <p:cNvSpPr>
            <a:spLocks noGrp="1"/>
          </p:cNvSpPr>
          <p:nvPr>
            <p:ph sz="half" idx="1"/>
          </p:nvPr>
        </p:nvSpPr>
        <p:spPr>
          <a:xfrm>
            <a:off x="838200" y="1825625"/>
            <a:ext cx="5181600" cy="4351338"/>
          </a:xfrm>
          <a:prstGeom prst="rect">
            <a:avLst/>
          </a:prstGeo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4" name="מציין מיקום תוכן 3">
            <a:extLst>
              <a:ext uri="{FF2B5EF4-FFF2-40B4-BE49-F238E27FC236}">
                <a16:creationId xmlns:a16="http://schemas.microsoft.com/office/drawing/2014/main" id="{A2591634-37B4-45DA-A56F-C88790762BEF}"/>
              </a:ext>
            </a:extLst>
          </p:cNvPr>
          <p:cNvSpPr>
            <a:spLocks noGrp="1"/>
          </p:cNvSpPr>
          <p:nvPr>
            <p:ph sz="half" idx="2"/>
          </p:nvPr>
        </p:nvSpPr>
        <p:spPr>
          <a:xfrm>
            <a:off x="6172200" y="1825625"/>
            <a:ext cx="5181600" cy="4351338"/>
          </a:xfrm>
          <a:prstGeom prst="rect">
            <a:avLst/>
          </a:prstGeo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5" name="מציין מיקום של תאריך 4">
            <a:extLst>
              <a:ext uri="{FF2B5EF4-FFF2-40B4-BE49-F238E27FC236}">
                <a16:creationId xmlns:a16="http://schemas.microsoft.com/office/drawing/2014/main" id="{B189C279-CB6D-48CD-99C0-DA69D1C53A69}"/>
              </a:ext>
            </a:extLst>
          </p:cNvPr>
          <p:cNvSpPr>
            <a:spLocks noGrp="1"/>
          </p:cNvSpPr>
          <p:nvPr>
            <p:ph type="dt" sz="half" idx="10"/>
          </p:nvPr>
        </p:nvSpPr>
        <p:spPr/>
        <p:txBody>
          <a:bodyPr/>
          <a:lstStyle/>
          <a:p>
            <a:fld id="{9E3F00BA-8071-4D3F-906E-91F208A94D9B}" type="datetimeFigureOut">
              <a:rPr lang="en-IL" smtClean="0"/>
              <a:t>04/29/2024</a:t>
            </a:fld>
            <a:endParaRPr lang="en-IL"/>
          </a:p>
        </p:txBody>
      </p:sp>
      <p:sp>
        <p:nvSpPr>
          <p:cNvPr id="6" name="מציין מיקום של כותרת תחתונה 5">
            <a:extLst>
              <a:ext uri="{FF2B5EF4-FFF2-40B4-BE49-F238E27FC236}">
                <a16:creationId xmlns:a16="http://schemas.microsoft.com/office/drawing/2014/main" id="{C57909CA-8F9C-4C62-BBCF-1AE4E79AA7B0}"/>
              </a:ext>
            </a:extLst>
          </p:cNvPr>
          <p:cNvSpPr>
            <a:spLocks noGrp="1"/>
          </p:cNvSpPr>
          <p:nvPr>
            <p:ph type="ftr" sz="quarter" idx="11"/>
          </p:nvPr>
        </p:nvSpPr>
        <p:spPr/>
        <p:txBody>
          <a:bodyPr/>
          <a:lstStyle/>
          <a:p>
            <a:endParaRPr lang="en-IL"/>
          </a:p>
        </p:txBody>
      </p:sp>
      <p:sp>
        <p:nvSpPr>
          <p:cNvPr id="7" name="מציין מיקום של מספר שקופית 6">
            <a:extLst>
              <a:ext uri="{FF2B5EF4-FFF2-40B4-BE49-F238E27FC236}">
                <a16:creationId xmlns:a16="http://schemas.microsoft.com/office/drawing/2014/main" id="{B7EDE580-A88C-4D9D-A516-E55C8FCCCF8D}"/>
              </a:ext>
            </a:extLst>
          </p:cNvPr>
          <p:cNvSpPr>
            <a:spLocks noGrp="1"/>
          </p:cNvSpPr>
          <p:nvPr>
            <p:ph type="sldNum" sz="quarter" idx="12"/>
          </p:nvPr>
        </p:nvSpPr>
        <p:spPr/>
        <p:txBody>
          <a:bodyPr/>
          <a:lstStyle/>
          <a:p>
            <a:fld id="{ACC30FDF-DB71-4CD0-B727-9A5705881C22}" type="slidenum">
              <a:rPr lang="en-IL" smtClean="0"/>
              <a:t>‹#›</a:t>
            </a:fld>
            <a:endParaRPr lang="en-IL"/>
          </a:p>
        </p:txBody>
      </p:sp>
    </p:spTree>
    <p:extLst>
      <p:ext uri="{BB962C8B-B14F-4D97-AF65-F5344CB8AC3E}">
        <p14:creationId xmlns:p14="http://schemas.microsoft.com/office/powerpoint/2010/main" val="194195991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9FEB0A8-D3BE-4CEF-A505-95C877ABA783}"/>
              </a:ext>
            </a:extLst>
          </p:cNvPr>
          <p:cNvSpPr>
            <a:spLocks noGrp="1"/>
          </p:cNvSpPr>
          <p:nvPr>
            <p:ph type="title"/>
          </p:nvPr>
        </p:nvSpPr>
        <p:spPr>
          <a:xfrm>
            <a:off x="839788" y="365125"/>
            <a:ext cx="10515600" cy="1325563"/>
          </a:xfrm>
          <a:prstGeom prst="rect">
            <a:avLst/>
          </a:prstGeom>
        </p:spPr>
        <p:txBody>
          <a:bodyPr/>
          <a:lstStyle/>
          <a:p>
            <a:r>
              <a:rPr lang="he-IL"/>
              <a:t>לחץ כדי לערוך סגנון כותרת של תבנית בסיס</a:t>
            </a:r>
            <a:endParaRPr lang="en-IL"/>
          </a:p>
        </p:txBody>
      </p:sp>
      <p:sp>
        <p:nvSpPr>
          <p:cNvPr id="3" name="מציין מיקום טקסט 2">
            <a:extLst>
              <a:ext uri="{FF2B5EF4-FFF2-40B4-BE49-F238E27FC236}">
                <a16:creationId xmlns:a16="http://schemas.microsoft.com/office/drawing/2014/main" id="{1E598C39-F449-4D26-8272-6E3C35942648}"/>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990FE45E-DAC2-4A8C-81ED-AD9F847C29BC}"/>
              </a:ext>
            </a:extLst>
          </p:cNvPr>
          <p:cNvSpPr>
            <a:spLocks noGrp="1"/>
          </p:cNvSpPr>
          <p:nvPr>
            <p:ph sz="half" idx="2"/>
          </p:nvPr>
        </p:nvSpPr>
        <p:spPr>
          <a:xfrm>
            <a:off x="839788" y="2505075"/>
            <a:ext cx="5157787" cy="3684588"/>
          </a:xfrm>
          <a:prstGeom prst="rect">
            <a:avLst/>
          </a:prstGeo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5" name="מציין מיקום טקסט 4">
            <a:extLst>
              <a:ext uri="{FF2B5EF4-FFF2-40B4-BE49-F238E27FC236}">
                <a16:creationId xmlns:a16="http://schemas.microsoft.com/office/drawing/2014/main" id="{EC7A1ADB-DC0E-4D1D-94C6-3DB9946213A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35C9759C-40D4-4BBD-AE80-8B0E589583D8}"/>
              </a:ext>
            </a:extLst>
          </p:cNvPr>
          <p:cNvSpPr>
            <a:spLocks noGrp="1"/>
          </p:cNvSpPr>
          <p:nvPr>
            <p:ph sz="quarter" idx="4"/>
          </p:nvPr>
        </p:nvSpPr>
        <p:spPr>
          <a:xfrm>
            <a:off x="6172200" y="2505075"/>
            <a:ext cx="5183188" cy="3684588"/>
          </a:xfrm>
          <a:prstGeom prst="rect">
            <a:avLst/>
          </a:prstGeo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7" name="מציין מיקום של תאריך 6">
            <a:extLst>
              <a:ext uri="{FF2B5EF4-FFF2-40B4-BE49-F238E27FC236}">
                <a16:creationId xmlns:a16="http://schemas.microsoft.com/office/drawing/2014/main" id="{0670FA83-5F3D-4C90-94DC-EDA6738DC010}"/>
              </a:ext>
            </a:extLst>
          </p:cNvPr>
          <p:cNvSpPr>
            <a:spLocks noGrp="1"/>
          </p:cNvSpPr>
          <p:nvPr>
            <p:ph type="dt" sz="half" idx="10"/>
          </p:nvPr>
        </p:nvSpPr>
        <p:spPr/>
        <p:txBody>
          <a:bodyPr/>
          <a:lstStyle/>
          <a:p>
            <a:fld id="{9E3F00BA-8071-4D3F-906E-91F208A94D9B}" type="datetimeFigureOut">
              <a:rPr lang="en-IL" smtClean="0"/>
              <a:t>04/29/2024</a:t>
            </a:fld>
            <a:endParaRPr lang="en-IL"/>
          </a:p>
        </p:txBody>
      </p:sp>
      <p:sp>
        <p:nvSpPr>
          <p:cNvPr id="8" name="מציין מיקום של כותרת תחתונה 7">
            <a:extLst>
              <a:ext uri="{FF2B5EF4-FFF2-40B4-BE49-F238E27FC236}">
                <a16:creationId xmlns:a16="http://schemas.microsoft.com/office/drawing/2014/main" id="{176C0571-AE14-4C85-A0B6-A78508743188}"/>
              </a:ext>
            </a:extLst>
          </p:cNvPr>
          <p:cNvSpPr>
            <a:spLocks noGrp="1"/>
          </p:cNvSpPr>
          <p:nvPr>
            <p:ph type="ftr" sz="quarter" idx="11"/>
          </p:nvPr>
        </p:nvSpPr>
        <p:spPr/>
        <p:txBody>
          <a:bodyPr/>
          <a:lstStyle/>
          <a:p>
            <a:endParaRPr lang="en-IL"/>
          </a:p>
        </p:txBody>
      </p:sp>
      <p:sp>
        <p:nvSpPr>
          <p:cNvPr id="9" name="מציין מיקום של מספר שקופית 8">
            <a:extLst>
              <a:ext uri="{FF2B5EF4-FFF2-40B4-BE49-F238E27FC236}">
                <a16:creationId xmlns:a16="http://schemas.microsoft.com/office/drawing/2014/main" id="{B8184274-326E-4443-AF92-73ECF668E3BF}"/>
              </a:ext>
            </a:extLst>
          </p:cNvPr>
          <p:cNvSpPr>
            <a:spLocks noGrp="1"/>
          </p:cNvSpPr>
          <p:nvPr>
            <p:ph type="sldNum" sz="quarter" idx="12"/>
          </p:nvPr>
        </p:nvSpPr>
        <p:spPr/>
        <p:txBody>
          <a:bodyPr/>
          <a:lstStyle/>
          <a:p>
            <a:fld id="{ACC30FDF-DB71-4CD0-B727-9A5705881C22}" type="slidenum">
              <a:rPr lang="en-IL" smtClean="0"/>
              <a:t>‹#›</a:t>
            </a:fld>
            <a:endParaRPr lang="en-IL"/>
          </a:p>
        </p:txBody>
      </p:sp>
    </p:spTree>
    <p:extLst>
      <p:ext uri="{BB962C8B-B14F-4D97-AF65-F5344CB8AC3E}">
        <p14:creationId xmlns:p14="http://schemas.microsoft.com/office/powerpoint/2010/main" val="2125154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EEE18C5-4F61-4055-8E56-B337E764440D}"/>
              </a:ext>
            </a:extLst>
          </p:cNvPr>
          <p:cNvSpPr>
            <a:spLocks noGrp="1"/>
          </p:cNvSpPr>
          <p:nvPr>
            <p:ph type="title"/>
          </p:nvPr>
        </p:nvSpPr>
        <p:spPr>
          <a:xfrm>
            <a:off x="838200" y="365125"/>
            <a:ext cx="10515600" cy="1325563"/>
          </a:xfrm>
          <a:prstGeom prst="rect">
            <a:avLst/>
          </a:prstGeom>
        </p:spPr>
        <p:txBody>
          <a:bodyPr/>
          <a:lstStyle/>
          <a:p>
            <a:r>
              <a:rPr lang="he-IL"/>
              <a:t>לחץ כדי לערוך סגנון כותרת של תבנית בסיס</a:t>
            </a:r>
            <a:endParaRPr lang="en-IL"/>
          </a:p>
        </p:txBody>
      </p:sp>
      <p:sp>
        <p:nvSpPr>
          <p:cNvPr id="3" name="מציין מיקום של תאריך 2">
            <a:extLst>
              <a:ext uri="{FF2B5EF4-FFF2-40B4-BE49-F238E27FC236}">
                <a16:creationId xmlns:a16="http://schemas.microsoft.com/office/drawing/2014/main" id="{E1467AE3-20D6-4EDC-9D31-CDD76A280175}"/>
              </a:ext>
            </a:extLst>
          </p:cNvPr>
          <p:cNvSpPr>
            <a:spLocks noGrp="1"/>
          </p:cNvSpPr>
          <p:nvPr>
            <p:ph type="dt" sz="half" idx="10"/>
          </p:nvPr>
        </p:nvSpPr>
        <p:spPr/>
        <p:txBody>
          <a:bodyPr/>
          <a:lstStyle/>
          <a:p>
            <a:fld id="{9E3F00BA-8071-4D3F-906E-91F208A94D9B}" type="datetimeFigureOut">
              <a:rPr lang="en-IL" smtClean="0"/>
              <a:t>04/29/2024</a:t>
            </a:fld>
            <a:endParaRPr lang="en-IL"/>
          </a:p>
        </p:txBody>
      </p:sp>
      <p:sp>
        <p:nvSpPr>
          <p:cNvPr id="4" name="מציין מיקום של כותרת תחתונה 3">
            <a:extLst>
              <a:ext uri="{FF2B5EF4-FFF2-40B4-BE49-F238E27FC236}">
                <a16:creationId xmlns:a16="http://schemas.microsoft.com/office/drawing/2014/main" id="{3341FB05-963E-40B1-B6F2-34FD35041625}"/>
              </a:ext>
            </a:extLst>
          </p:cNvPr>
          <p:cNvSpPr>
            <a:spLocks noGrp="1"/>
          </p:cNvSpPr>
          <p:nvPr>
            <p:ph type="ftr" sz="quarter" idx="11"/>
          </p:nvPr>
        </p:nvSpPr>
        <p:spPr/>
        <p:txBody>
          <a:bodyPr/>
          <a:lstStyle/>
          <a:p>
            <a:endParaRPr lang="en-IL"/>
          </a:p>
        </p:txBody>
      </p:sp>
      <p:sp>
        <p:nvSpPr>
          <p:cNvPr id="5" name="מציין מיקום של מספר שקופית 4">
            <a:extLst>
              <a:ext uri="{FF2B5EF4-FFF2-40B4-BE49-F238E27FC236}">
                <a16:creationId xmlns:a16="http://schemas.microsoft.com/office/drawing/2014/main" id="{D5F74117-8BD9-4EF7-BE39-818D8ECDE82D}"/>
              </a:ext>
            </a:extLst>
          </p:cNvPr>
          <p:cNvSpPr>
            <a:spLocks noGrp="1"/>
          </p:cNvSpPr>
          <p:nvPr>
            <p:ph type="sldNum" sz="quarter" idx="12"/>
          </p:nvPr>
        </p:nvSpPr>
        <p:spPr/>
        <p:txBody>
          <a:bodyPr/>
          <a:lstStyle/>
          <a:p>
            <a:fld id="{ACC30FDF-DB71-4CD0-B727-9A5705881C22}" type="slidenum">
              <a:rPr lang="en-IL" smtClean="0"/>
              <a:t>‹#›</a:t>
            </a:fld>
            <a:endParaRPr lang="en-IL"/>
          </a:p>
        </p:txBody>
      </p:sp>
    </p:spTree>
    <p:extLst>
      <p:ext uri="{BB962C8B-B14F-4D97-AF65-F5344CB8AC3E}">
        <p14:creationId xmlns:p14="http://schemas.microsoft.com/office/powerpoint/2010/main" val="75793861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CE9806A2-9DDE-4C85-91F2-196C51A7A9AF}"/>
              </a:ext>
            </a:extLst>
          </p:cNvPr>
          <p:cNvSpPr>
            <a:spLocks noGrp="1"/>
          </p:cNvSpPr>
          <p:nvPr>
            <p:ph type="dt" sz="half" idx="10"/>
          </p:nvPr>
        </p:nvSpPr>
        <p:spPr/>
        <p:txBody>
          <a:bodyPr/>
          <a:lstStyle/>
          <a:p>
            <a:fld id="{9E3F00BA-8071-4D3F-906E-91F208A94D9B}" type="datetimeFigureOut">
              <a:rPr lang="en-IL" smtClean="0"/>
              <a:t>04/29/2024</a:t>
            </a:fld>
            <a:endParaRPr lang="en-IL"/>
          </a:p>
        </p:txBody>
      </p:sp>
      <p:sp>
        <p:nvSpPr>
          <p:cNvPr id="3" name="מציין מיקום של כותרת תחתונה 2">
            <a:extLst>
              <a:ext uri="{FF2B5EF4-FFF2-40B4-BE49-F238E27FC236}">
                <a16:creationId xmlns:a16="http://schemas.microsoft.com/office/drawing/2014/main" id="{5C81E24C-B8D5-490D-97D7-173353676B80}"/>
              </a:ext>
            </a:extLst>
          </p:cNvPr>
          <p:cNvSpPr>
            <a:spLocks noGrp="1"/>
          </p:cNvSpPr>
          <p:nvPr>
            <p:ph type="ftr" sz="quarter" idx="11"/>
          </p:nvPr>
        </p:nvSpPr>
        <p:spPr/>
        <p:txBody>
          <a:bodyPr/>
          <a:lstStyle/>
          <a:p>
            <a:endParaRPr lang="en-IL"/>
          </a:p>
        </p:txBody>
      </p:sp>
      <p:sp>
        <p:nvSpPr>
          <p:cNvPr id="4" name="מציין מיקום של מספר שקופית 3">
            <a:extLst>
              <a:ext uri="{FF2B5EF4-FFF2-40B4-BE49-F238E27FC236}">
                <a16:creationId xmlns:a16="http://schemas.microsoft.com/office/drawing/2014/main" id="{45CEF792-30C7-4D09-8CEE-5DF10D625F97}"/>
              </a:ext>
            </a:extLst>
          </p:cNvPr>
          <p:cNvSpPr>
            <a:spLocks noGrp="1"/>
          </p:cNvSpPr>
          <p:nvPr>
            <p:ph type="sldNum" sz="quarter" idx="12"/>
          </p:nvPr>
        </p:nvSpPr>
        <p:spPr/>
        <p:txBody>
          <a:bodyPr/>
          <a:lstStyle/>
          <a:p>
            <a:fld id="{ACC30FDF-DB71-4CD0-B727-9A5705881C22}" type="slidenum">
              <a:rPr lang="en-IL" smtClean="0"/>
              <a:t>‹#›</a:t>
            </a:fld>
            <a:endParaRPr lang="en-IL"/>
          </a:p>
        </p:txBody>
      </p:sp>
    </p:spTree>
    <p:extLst>
      <p:ext uri="{BB962C8B-B14F-4D97-AF65-F5344CB8AC3E}">
        <p14:creationId xmlns:p14="http://schemas.microsoft.com/office/powerpoint/2010/main" val="133212686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C7BD3602-6364-4DA0-9A3B-09E0BE4B75D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he-IL"/>
              <a:t>לחץ כדי לערוך סגנון כותרת של תבנית בסיס</a:t>
            </a:r>
            <a:endParaRPr lang="en-IL"/>
          </a:p>
        </p:txBody>
      </p:sp>
      <p:sp>
        <p:nvSpPr>
          <p:cNvPr id="3" name="מציין מיקום תוכן 2">
            <a:extLst>
              <a:ext uri="{FF2B5EF4-FFF2-40B4-BE49-F238E27FC236}">
                <a16:creationId xmlns:a16="http://schemas.microsoft.com/office/drawing/2014/main" id="{835B78A6-FE3B-4063-9E95-7F261928EC0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4" name="מציין מיקום טקסט 3">
            <a:extLst>
              <a:ext uri="{FF2B5EF4-FFF2-40B4-BE49-F238E27FC236}">
                <a16:creationId xmlns:a16="http://schemas.microsoft.com/office/drawing/2014/main" id="{CF7976B3-DBB1-4815-A6E4-F584091734B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5843F60D-5255-4700-97FC-E37DAC928328}"/>
              </a:ext>
            </a:extLst>
          </p:cNvPr>
          <p:cNvSpPr>
            <a:spLocks noGrp="1"/>
          </p:cNvSpPr>
          <p:nvPr>
            <p:ph type="dt" sz="half" idx="10"/>
          </p:nvPr>
        </p:nvSpPr>
        <p:spPr/>
        <p:txBody>
          <a:bodyPr/>
          <a:lstStyle/>
          <a:p>
            <a:fld id="{9E3F00BA-8071-4D3F-906E-91F208A94D9B}" type="datetimeFigureOut">
              <a:rPr lang="en-IL" smtClean="0"/>
              <a:t>04/29/2024</a:t>
            </a:fld>
            <a:endParaRPr lang="en-IL"/>
          </a:p>
        </p:txBody>
      </p:sp>
      <p:sp>
        <p:nvSpPr>
          <p:cNvPr id="6" name="מציין מיקום של כותרת תחתונה 5">
            <a:extLst>
              <a:ext uri="{FF2B5EF4-FFF2-40B4-BE49-F238E27FC236}">
                <a16:creationId xmlns:a16="http://schemas.microsoft.com/office/drawing/2014/main" id="{0B7484A5-7987-4480-8205-AAA7A3EEACDB}"/>
              </a:ext>
            </a:extLst>
          </p:cNvPr>
          <p:cNvSpPr>
            <a:spLocks noGrp="1"/>
          </p:cNvSpPr>
          <p:nvPr>
            <p:ph type="ftr" sz="quarter" idx="11"/>
          </p:nvPr>
        </p:nvSpPr>
        <p:spPr/>
        <p:txBody>
          <a:bodyPr/>
          <a:lstStyle/>
          <a:p>
            <a:endParaRPr lang="en-IL"/>
          </a:p>
        </p:txBody>
      </p:sp>
      <p:sp>
        <p:nvSpPr>
          <p:cNvPr id="7" name="מציין מיקום של מספר שקופית 6">
            <a:extLst>
              <a:ext uri="{FF2B5EF4-FFF2-40B4-BE49-F238E27FC236}">
                <a16:creationId xmlns:a16="http://schemas.microsoft.com/office/drawing/2014/main" id="{F9B78044-4C28-406E-8B57-D1078A19E332}"/>
              </a:ext>
            </a:extLst>
          </p:cNvPr>
          <p:cNvSpPr>
            <a:spLocks noGrp="1"/>
          </p:cNvSpPr>
          <p:nvPr>
            <p:ph type="sldNum" sz="quarter" idx="12"/>
          </p:nvPr>
        </p:nvSpPr>
        <p:spPr/>
        <p:txBody>
          <a:bodyPr/>
          <a:lstStyle/>
          <a:p>
            <a:fld id="{ACC30FDF-DB71-4CD0-B727-9A5705881C22}" type="slidenum">
              <a:rPr lang="en-IL" smtClean="0"/>
              <a:t>‹#›</a:t>
            </a:fld>
            <a:endParaRPr lang="en-IL"/>
          </a:p>
        </p:txBody>
      </p:sp>
    </p:spTree>
    <p:extLst>
      <p:ext uri="{BB962C8B-B14F-4D97-AF65-F5344CB8AC3E}">
        <p14:creationId xmlns:p14="http://schemas.microsoft.com/office/powerpoint/2010/main" val="17385681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2CE0C3A6-0D7F-4E1A-B749-251DC053C1DE}"/>
              </a:ext>
            </a:extLst>
          </p:cNvPr>
          <p:cNvSpPr>
            <a:spLocks noGrp="1"/>
          </p:cNvSpPr>
          <p:nvPr>
            <p:ph type="title"/>
          </p:nvPr>
        </p:nvSpPr>
        <p:spPr/>
        <p:txBody>
          <a:bodyPr/>
          <a:lstStyle/>
          <a:p>
            <a:r>
              <a:rPr lang="he-IL"/>
              <a:t>לחץ כדי לערוך סגנון כותרת של תבנית בסיס</a:t>
            </a:r>
            <a:endParaRPr lang="en-IL"/>
          </a:p>
        </p:txBody>
      </p:sp>
      <p:sp>
        <p:nvSpPr>
          <p:cNvPr id="3" name="מציין מיקום תוכן 2">
            <a:extLst>
              <a:ext uri="{FF2B5EF4-FFF2-40B4-BE49-F238E27FC236}">
                <a16:creationId xmlns:a16="http://schemas.microsoft.com/office/drawing/2014/main" id="{4C403298-CCB7-45F7-85EB-95423A891191}"/>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4" name="מציין מיקום של תאריך 3">
            <a:extLst>
              <a:ext uri="{FF2B5EF4-FFF2-40B4-BE49-F238E27FC236}">
                <a16:creationId xmlns:a16="http://schemas.microsoft.com/office/drawing/2014/main" id="{5DD1299E-C5C1-498C-9720-DC30FFB2CDC1}"/>
              </a:ext>
            </a:extLst>
          </p:cNvPr>
          <p:cNvSpPr>
            <a:spLocks noGrp="1"/>
          </p:cNvSpPr>
          <p:nvPr>
            <p:ph type="dt" sz="half" idx="10"/>
          </p:nvPr>
        </p:nvSpPr>
        <p:spPr/>
        <p:txBody>
          <a:bodyPr/>
          <a:lstStyle/>
          <a:p>
            <a:fld id="{CDFDECC4-E693-4200-8651-5529E5675C71}" type="datetimeFigureOut">
              <a:rPr lang="en-IL" smtClean="0"/>
              <a:t>04/29/2024</a:t>
            </a:fld>
            <a:endParaRPr lang="en-IL"/>
          </a:p>
        </p:txBody>
      </p:sp>
      <p:sp>
        <p:nvSpPr>
          <p:cNvPr id="5" name="מציין מיקום של כותרת תחתונה 4">
            <a:extLst>
              <a:ext uri="{FF2B5EF4-FFF2-40B4-BE49-F238E27FC236}">
                <a16:creationId xmlns:a16="http://schemas.microsoft.com/office/drawing/2014/main" id="{593E2B67-CDFD-4064-9B8A-CDE6C2E20CDB}"/>
              </a:ext>
            </a:extLst>
          </p:cNvPr>
          <p:cNvSpPr>
            <a:spLocks noGrp="1"/>
          </p:cNvSpPr>
          <p:nvPr>
            <p:ph type="ftr" sz="quarter" idx="11"/>
          </p:nvPr>
        </p:nvSpPr>
        <p:spPr/>
        <p:txBody>
          <a:bodyPr/>
          <a:lstStyle/>
          <a:p>
            <a:endParaRPr lang="en-IL"/>
          </a:p>
        </p:txBody>
      </p:sp>
      <p:sp>
        <p:nvSpPr>
          <p:cNvPr id="6" name="מציין מיקום של מספר שקופית 5">
            <a:extLst>
              <a:ext uri="{FF2B5EF4-FFF2-40B4-BE49-F238E27FC236}">
                <a16:creationId xmlns:a16="http://schemas.microsoft.com/office/drawing/2014/main" id="{B897454D-812E-492D-BE18-60657E82EC22}"/>
              </a:ext>
            </a:extLst>
          </p:cNvPr>
          <p:cNvSpPr>
            <a:spLocks noGrp="1"/>
          </p:cNvSpPr>
          <p:nvPr>
            <p:ph type="sldNum" sz="quarter" idx="12"/>
          </p:nvPr>
        </p:nvSpPr>
        <p:spPr/>
        <p:txBody>
          <a:bodyPr/>
          <a:lstStyle/>
          <a:p>
            <a:fld id="{2E9E1B77-8AF9-4E91-B200-8EE8A332398B}" type="slidenum">
              <a:rPr lang="en-IL" smtClean="0"/>
              <a:t>‹#›</a:t>
            </a:fld>
            <a:endParaRPr lang="en-IL"/>
          </a:p>
        </p:txBody>
      </p:sp>
    </p:spTree>
    <p:extLst>
      <p:ext uri="{BB962C8B-B14F-4D97-AF65-F5344CB8AC3E}">
        <p14:creationId xmlns:p14="http://schemas.microsoft.com/office/powerpoint/2010/main" val="145285137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EA8C9F93-01F3-4D36-9B2D-1A197033E1FB}"/>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he-IL"/>
              <a:t>לחץ כדי לערוך סגנון כותרת של תבנית בסיס</a:t>
            </a:r>
            <a:endParaRPr lang="en-IL"/>
          </a:p>
        </p:txBody>
      </p:sp>
      <p:sp>
        <p:nvSpPr>
          <p:cNvPr id="3" name="מציין מיקום של תמונה 2">
            <a:extLst>
              <a:ext uri="{FF2B5EF4-FFF2-40B4-BE49-F238E27FC236}">
                <a16:creationId xmlns:a16="http://schemas.microsoft.com/office/drawing/2014/main" id="{7F579A34-94CB-40C7-9E2A-0B2EFC3EC6B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L"/>
          </a:p>
        </p:txBody>
      </p:sp>
      <p:sp>
        <p:nvSpPr>
          <p:cNvPr id="4" name="מציין מיקום טקסט 3">
            <a:extLst>
              <a:ext uri="{FF2B5EF4-FFF2-40B4-BE49-F238E27FC236}">
                <a16:creationId xmlns:a16="http://schemas.microsoft.com/office/drawing/2014/main" id="{29412766-D20A-4134-89C7-6A6C469247A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80C38ED5-0D5A-46FD-9307-AE5721CC5598}"/>
              </a:ext>
            </a:extLst>
          </p:cNvPr>
          <p:cNvSpPr>
            <a:spLocks noGrp="1"/>
          </p:cNvSpPr>
          <p:nvPr>
            <p:ph type="dt" sz="half" idx="10"/>
          </p:nvPr>
        </p:nvSpPr>
        <p:spPr/>
        <p:txBody>
          <a:bodyPr/>
          <a:lstStyle/>
          <a:p>
            <a:fld id="{9E3F00BA-8071-4D3F-906E-91F208A94D9B}" type="datetimeFigureOut">
              <a:rPr lang="en-IL" smtClean="0"/>
              <a:t>04/29/2024</a:t>
            </a:fld>
            <a:endParaRPr lang="en-IL"/>
          </a:p>
        </p:txBody>
      </p:sp>
      <p:sp>
        <p:nvSpPr>
          <p:cNvPr id="6" name="מציין מיקום של כותרת תחתונה 5">
            <a:extLst>
              <a:ext uri="{FF2B5EF4-FFF2-40B4-BE49-F238E27FC236}">
                <a16:creationId xmlns:a16="http://schemas.microsoft.com/office/drawing/2014/main" id="{F2DE013E-F639-48C0-8B13-664A7CAE150B}"/>
              </a:ext>
            </a:extLst>
          </p:cNvPr>
          <p:cNvSpPr>
            <a:spLocks noGrp="1"/>
          </p:cNvSpPr>
          <p:nvPr>
            <p:ph type="ftr" sz="quarter" idx="11"/>
          </p:nvPr>
        </p:nvSpPr>
        <p:spPr/>
        <p:txBody>
          <a:bodyPr/>
          <a:lstStyle/>
          <a:p>
            <a:endParaRPr lang="en-IL"/>
          </a:p>
        </p:txBody>
      </p:sp>
      <p:sp>
        <p:nvSpPr>
          <p:cNvPr id="7" name="מציין מיקום של מספר שקופית 6">
            <a:extLst>
              <a:ext uri="{FF2B5EF4-FFF2-40B4-BE49-F238E27FC236}">
                <a16:creationId xmlns:a16="http://schemas.microsoft.com/office/drawing/2014/main" id="{6131E43E-A5DA-4F49-A8EC-76B491F30F3C}"/>
              </a:ext>
            </a:extLst>
          </p:cNvPr>
          <p:cNvSpPr>
            <a:spLocks noGrp="1"/>
          </p:cNvSpPr>
          <p:nvPr>
            <p:ph type="sldNum" sz="quarter" idx="12"/>
          </p:nvPr>
        </p:nvSpPr>
        <p:spPr/>
        <p:txBody>
          <a:bodyPr/>
          <a:lstStyle/>
          <a:p>
            <a:fld id="{ACC30FDF-DB71-4CD0-B727-9A5705881C22}" type="slidenum">
              <a:rPr lang="en-IL" smtClean="0"/>
              <a:t>‹#›</a:t>
            </a:fld>
            <a:endParaRPr lang="en-IL"/>
          </a:p>
        </p:txBody>
      </p:sp>
    </p:spTree>
    <p:extLst>
      <p:ext uri="{BB962C8B-B14F-4D97-AF65-F5344CB8AC3E}">
        <p14:creationId xmlns:p14="http://schemas.microsoft.com/office/powerpoint/2010/main" val="359353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0914112-A372-4D09-9DED-B83298CB5EF8}"/>
              </a:ext>
            </a:extLst>
          </p:cNvPr>
          <p:cNvSpPr>
            <a:spLocks noGrp="1"/>
          </p:cNvSpPr>
          <p:nvPr>
            <p:ph type="title"/>
          </p:nvPr>
        </p:nvSpPr>
        <p:spPr>
          <a:xfrm>
            <a:off x="838200" y="365125"/>
            <a:ext cx="10515600" cy="1325563"/>
          </a:xfrm>
          <a:prstGeom prst="rect">
            <a:avLst/>
          </a:prstGeom>
        </p:spPr>
        <p:txBody>
          <a:bodyPr/>
          <a:lstStyle/>
          <a:p>
            <a:r>
              <a:rPr lang="he-IL"/>
              <a:t>לחץ כדי לערוך סגנון כותרת של תבנית בסיס</a:t>
            </a:r>
            <a:endParaRPr lang="en-IL"/>
          </a:p>
        </p:txBody>
      </p:sp>
      <p:sp>
        <p:nvSpPr>
          <p:cNvPr id="3" name="מציין מיקום של טקסט אנכי 2">
            <a:extLst>
              <a:ext uri="{FF2B5EF4-FFF2-40B4-BE49-F238E27FC236}">
                <a16:creationId xmlns:a16="http://schemas.microsoft.com/office/drawing/2014/main" id="{98246713-61DC-49D7-BF17-04B1A34A85A6}"/>
              </a:ext>
            </a:extLst>
          </p:cNvPr>
          <p:cNvSpPr>
            <a:spLocks noGrp="1"/>
          </p:cNvSpPr>
          <p:nvPr>
            <p:ph type="body" orient="vert" idx="1"/>
          </p:nvPr>
        </p:nvSpPr>
        <p:spPr>
          <a:xfrm>
            <a:off x="838200" y="1825625"/>
            <a:ext cx="10515600" cy="4351338"/>
          </a:xfrm>
          <a:prstGeom prst="rect">
            <a:avLst/>
          </a:prstGeo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4" name="מציין מיקום של תאריך 3">
            <a:extLst>
              <a:ext uri="{FF2B5EF4-FFF2-40B4-BE49-F238E27FC236}">
                <a16:creationId xmlns:a16="http://schemas.microsoft.com/office/drawing/2014/main" id="{1C1FD4E2-7DE9-4719-ACF0-BB8EDFDEE2ED}"/>
              </a:ext>
            </a:extLst>
          </p:cNvPr>
          <p:cNvSpPr>
            <a:spLocks noGrp="1"/>
          </p:cNvSpPr>
          <p:nvPr>
            <p:ph type="dt" sz="half" idx="10"/>
          </p:nvPr>
        </p:nvSpPr>
        <p:spPr/>
        <p:txBody>
          <a:bodyPr/>
          <a:lstStyle/>
          <a:p>
            <a:fld id="{9E3F00BA-8071-4D3F-906E-91F208A94D9B}" type="datetimeFigureOut">
              <a:rPr lang="en-IL" smtClean="0"/>
              <a:t>04/29/2024</a:t>
            </a:fld>
            <a:endParaRPr lang="en-IL"/>
          </a:p>
        </p:txBody>
      </p:sp>
      <p:sp>
        <p:nvSpPr>
          <p:cNvPr id="5" name="מציין מיקום של כותרת תחתונה 4">
            <a:extLst>
              <a:ext uri="{FF2B5EF4-FFF2-40B4-BE49-F238E27FC236}">
                <a16:creationId xmlns:a16="http://schemas.microsoft.com/office/drawing/2014/main" id="{DE429EEB-A036-4869-8E5E-B4D697CC292B}"/>
              </a:ext>
            </a:extLst>
          </p:cNvPr>
          <p:cNvSpPr>
            <a:spLocks noGrp="1"/>
          </p:cNvSpPr>
          <p:nvPr>
            <p:ph type="ftr" sz="quarter" idx="11"/>
          </p:nvPr>
        </p:nvSpPr>
        <p:spPr/>
        <p:txBody>
          <a:bodyPr/>
          <a:lstStyle/>
          <a:p>
            <a:endParaRPr lang="en-IL"/>
          </a:p>
        </p:txBody>
      </p:sp>
      <p:sp>
        <p:nvSpPr>
          <p:cNvPr id="6" name="מציין מיקום של מספר שקופית 5">
            <a:extLst>
              <a:ext uri="{FF2B5EF4-FFF2-40B4-BE49-F238E27FC236}">
                <a16:creationId xmlns:a16="http://schemas.microsoft.com/office/drawing/2014/main" id="{77972455-7374-4026-BD97-15E472A6E531}"/>
              </a:ext>
            </a:extLst>
          </p:cNvPr>
          <p:cNvSpPr>
            <a:spLocks noGrp="1"/>
          </p:cNvSpPr>
          <p:nvPr>
            <p:ph type="sldNum" sz="quarter" idx="12"/>
          </p:nvPr>
        </p:nvSpPr>
        <p:spPr/>
        <p:txBody>
          <a:bodyPr/>
          <a:lstStyle/>
          <a:p>
            <a:fld id="{ACC30FDF-DB71-4CD0-B727-9A5705881C22}" type="slidenum">
              <a:rPr lang="en-IL" smtClean="0"/>
              <a:t>‹#›</a:t>
            </a:fld>
            <a:endParaRPr lang="en-IL"/>
          </a:p>
        </p:txBody>
      </p:sp>
    </p:spTree>
    <p:extLst>
      <p:ext uri="{BB962C8B-B14F-4D97-AF65-F5344CB8AC3E}">
        <p14:creationId xmlns:p14="http://schemas.microsoft.com/office/powerpoint/2010/main" val="32707886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51D0AEEE-98A4-4385-9C05-109F0F773C18}"/>
              </a:ext>
            </a:extLst>
          </p:cNvPr>
          <p:cNvSpPr>
            <a:spLocks noGrp="1"/>
          </p:cNvSpPr>
          <p:nvPr>
            <p:ph type="title" orient="vert"/>
          </p:nvPr>
        </p:nvSpPr>
        <p:spPr>
          <a:xfrm>
            <a:off x="8724900" y="365125"/>
            <a:ext cx="2628900" cy="5811838"/>
          </a:xfrm>
          <a:prstGeom prst="rect">
            <a:avLst/>
          </a:prstGeom>
        </p:spPr>
        <p:txBody>
          <a:bodyPr vert="eaVert"/>
          <a:lstStyle/>
          <a:p>
            <a:r>
              <a:rPr lang="he-IL"/>
              <a:t>לחץ כדי לערוך סגנון כותרת של תבנית בסיס</a:t>
            </a:r>
            <a:endParaRPr lang="en-IL"/>
          </a:p>
        </p:txBody>
      </p:sp>
      <p:sp>
        <p:nvSpPr>
          <p:cNvPr id="3" name="מציין מיקום של טקסט אנכי 2">
            <a:extLst>
              <a:ext uri="{FF2B5EF4-FFF2-40B4-BE49-F238E27FC236}">
                <a16:creationId xmlns:a16="http://schemas.microsoft.com/office/drawing/2014/main" id="{FE6913EB-166C-4F50-AFEE-8E32DE7B86D7}"/>
              </a:ext>
            </a:extLst>
          </p:cNvPr>
          <p:cNvSpPr>
            <a:spLocks noGrp="1"/>
          </p:cNvSpPr>
          <p:nvPr>
            <p:ph type="body" orient="vert" idx="1"/>
          </p:nvPr>
        </p:nvSpPr>
        <p:spPr>
          <a:xfrm>
            <a:off x="838200" y="365125"/>
            <a:ext cx="7734300" cy="5811838"/>
          </a:xfrm>
          <a:prstGeom prst="rect">
            <a:avLst/>
          </a:prstGeo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4" name="מציין מיקום של תאריך 3">
            <a:extLst>
              <a:ext uri="{FF2B5EF4-FFF2-40B4-BE49-F238E27FC236}">
                <a16:creationId xmlns:a16="http://schemas.microsoft.com/office/drawing/2014/main" id="{B64C97BF-615F-4D77-A434-4B47E38F508B}"/>
              </a:ext>
            </a:extLst>
          </p:cNvPr>
          <p:cNvSpPr>
            <a:spLocks noGrp="1"/>
          </p:cNvSpPr>
          <p:nvPr>
            <p:ph type="dt" sz="half" idx="10"/>
          </p:nvPr>
        </p:nvSpPr>
        <p:spPr/>
        <p:txBody>
          <a:bodyPr/>
          <a:lstStyle/>
          <a:p>
            <a:fld id="{9E3F00BA-8071-4D3F-906E-91F208A94D9B}" type="datetimeFigureOut">
              <a:rPr lang="en-IL" smtClean="0"/>
              <a:t>04/29/2024</a:t>
            </a:fld>
            <a:endParaRPr lang="en-IL"/>
          </a:p>
        </p:txBody>
      </p:sp>
      <p:sp>
        <p:nvSpPr>
          <p:cNvPr id="5" name="מציין מיקום של כותרת תחתונה 4">
            <a:extLst>
              <a:ext uri="{FF2B5EF4-FFF2-40B4-BE49-F238E27FC236}">
                <a16:creationId xmlns:a16="http://schemas.microsoft.com/office/drawing/2014/main" id="{AF8CFB9B-14CC-4071-929C-C5A303CCFEBE}"/>
              </a:ext>
            </a:extLst>
          </p:cNvPr>
          <p:cNvSpPr>
            <a:spLocks noGrp="1"/>
          </p:cNvSpPr>
          <p:nvPr>
            <p:ph type="ftr" sz="quarter" idx="11"/>
          </p:nvPr>
        </p:nvSpPr>
        <p:spPr/>
        <p:txBody>
          <a:bodyPr/>
          <a:lstStyle/>
          <a:p>
            <a:endParaRPr lang="en-IL"/>
          </a:p>
        </p:txBody>
      </p:sp>
      <p:sp>
        <p:nvSpPr>
          <p:cNvPr id="6" name="מציין מיקום של מספר שקופית 5">
            <a:extLst>
              <a:ext uri="{FF2B5EF4-FFF2-40B4-BE49-F238E27FC236}">
                <a16:creationId xmlns:a16="http://schemas.microsoft.com/office/drawing/2014/main" id="{E5340623-B61E-482F-851B-15DC7CD51EAB}"/>
              </a:ext>
            </a:extLst>
          </p:cNvPr>
          <p:cNvSpPr>
            <a:spLocks noGrp="1"/>
          </p:cNvSpPr>
          <p:nvPr>
            <p:ph type="sldNum" sz="quarter" idx="12"/>
          </p:nvPr>
        </p:nvSpPr>
        <p:spPr/>
        <p:txBody>
          <a:bodyPr/>
          <a:lstStyle/>
          <a:p>
            <a:fld id="{ACC30FDF-DB71-4CD0-B727-9A5705881C22}" type="slidenum">
              <a:rPr lang="en-IL" smtClean="0"/>
              <a:t>‹#›</a:t>
            </a:fld>
            <a:endParaRPr lang="en-IL"/>
          </a:p>
        </p:txBody>
      </p:sp>
    </p:spTree>
    <p:extLst>
      <p:ext uri="{BB962C8B-B14F-4D97-AF65-F5344CB8AC3E}">
        <p14:creationId xmlns:p14="http://schemas.microsoft.com/office/powerpoint/2010/main" val="20972769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פריסה מותאמת אישית">
    <p:spTree>
      <p:nvGrpSpPr>
        <p:cNvPr id="1" name=""/>
        <p:cNvGrpSpPr/>
        <p:nvPr/>
      </p:nvGrpSpPr>
      <p:grpSpPr>
        <a:xfrm>
          <a:off x="0" y="0"/>
          <a:ext cx="0" cy="0"/>
          <a:chOff x="0" y="0"/>
          <a:chExt cx="0" cy="0"/>
        </a:xfrm>
      </p:grpSpPr>
      <p:sp>
        <p:nvSpPr>
          <p:cNvPr id="3" name="מציין מיקום של תאריך 2">
            <a:extLst>
              <a:ext uri="{FF2B5EF4-FFF2-40B4-BE49-F238E27FC236}">
                <a16:creationId xmlns:a16="http://schemas.microsoft.com/office/drawing/2014/main" id="{C5495763-2A1E-4436-99E1-390106E83B88}"/>
              </a:ext>
            </a:extLst>
          </p:cNvPr>
          <p:cNvSpPr>
            <a:spLocks noGrp="1"/>
          </p:cNvSpPr>
          <p:nvPr>
            <p:ph type="dt" sz="half" idx="10"/>
          </p:nvPr>
        </p:nvSpPr>
        <p:spPr/>
        <p:txBody>
          <a:bodyPr/>
          <a:lstStyle/>
          <a:p>
            <a:fld id="{9E3F00BA-8071-4D3F-906E-91F208A94D9B}" type="datetimeFigureOut">
              <a:rPr lang="en-IL" smtClean="0"/>
              <a:t>04/29/2024</a:t>
            </a:fld>
            <a:endParaRPr lang="en-IL"/>
          </a:p>
        </p:txBody>
      </p:sp>
      <p:sp>
        <p:nvSpPr>
          <p:cNvPr id="4" name="מציין מיקום של כותרת תחתונה 3">
            <a:extLst>
              <a:ext uri="{FF2B5EF4-FFF2-40B4-BE49-F238E27FC236}">
                <a16:creationId xmlns:a16="http://schemas.microsoft.com/office/drawing/2014/main" id="{064F3734-0B75-43D2-96AF-17DBC2B0E857}"/>
              </a:ext>
            </a:extLst>
          </p:cNvPr>
          <p:cNvSpPr>
            <a:spLocks noGrp="1"/>
          </p:cNvSpPr>
          <p:nvPr>
            <p:ph type="ftr" sz="quarter" idx="11"/>
          </p:nvPr>
        </p:nvSpPr>
        <p:spPr/>
        <p:txBody>
          <a:bodyPr/>
          <a:lstStyle/>
          <a:p>
            <a:endParaRPr lang="en-IL"/>
          </a:p>
        </p:txBody>
      </p:sp>
      <p:sp>
        <p:nvSpPr>
          <p:cNvPr id="5" name="מציין מיקום של מספר שקופית 4">
            <a:extLst>
              <a:ext uri="{FF2B5EF4-FFF2-40B4-BE49-F238E27FC236}">
                <a16:creationId xmlns:a16="http://schemas.microsoft.com/office/drawing/2014/main" id="{D56DE6BF-8570-4906-95F7-2FAD23426D5F}"/>
              </a:ext>
            </a:extLst>
          </p:cNvPr>
          <p:cNvSpPr>
            <a:spLocks noGrp="1"/>
          </p:cNvSpPr>
          <p:nvPr>
            <p:ph type="sldNum" sz="quarter" idx="12"/>
          </p:nvPr>
        </p:nvSpPr>
        <p:spPr/>
        <p:txBody>
          <a:bodyPr/>
          <a:lstStyle/>
          <a:p>
            <a:fld id="{ACC30FDF-DB71-4CD0-B727-9A5705881C22}" type="slidenum">
              <a:rPr lang="en-IL" smtClean="0"/>
              <a:t>‹#›</a:t>
            </a:fld>
            <a:endParaRPr lang="en-IL"/>
          </a:p>
        </p:txBody>
      </p:sp>
      <p:sp>
        <p:nvSpPr>
          <p:cNvPr id="9" name="מלבן 8">
            <a:extLst>
              <a:ext uri="{FF2B5EF4-FFF2-40B4-BE49-F238E27FC236}">
                <a16:creationId xmlns:a16="http://schemas.microsoft.com/office/drawing/2014/main" id="{AF026F8C-059F-4079-82C3-EF9FE5F8A4E4}"/>
              </a:ext>
            </a:extLst>
          </p:cNvPr>
          <p:cNvSpPr/>
          <p:nvPr userDrawn="1"/>
        </p:nvSpPr>
        <p:spPr>
          <a:xfrm>
            <a:off x="0" y="0"/>
            <a:ext cx="12192000" cy="6858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8" name="תמונה 7">
            <a:extLst>
              <a:ext uri="{FF2B5EF4-FFF2-40B4-BE49-F238E27FC236}">
                <a16:creationId xmlns:a16="http://schemas.microsoft.com/office/drawing/2014/main" id="{F30EDCE4-208B-4B7C-A8FA-66CBAA61FB85}"/>
              </a:ext>
            </a:extLst>
          </p:cNvPr>
          <p:cNvPicPr>
            <a:picLocks noChangeAspect="1"/>
          </p:cNvPicPr>
          <p:nvPr userDrawn="1"/>
        </p:nvPicPr>
        <p:blipFill>
          <a:blip r:embed="rId2">
            <a:lum bright="70000" contrast="-70000"/>
          </a:blip>
          <a:stretch>
            <a:fillRect/>
          </a:stretch>
        </p:blipFill>
        <p:spPr>
          <a:xfrm>
            <a:off x="5100144" y="237586"/>
            <a:ext cx="1991712" cy="698978"/>
          </a:xfrm>
          <a:prstGeom prst="rect">
            <a:avLst/>
          </a:prstGeom>
        </p:spPr>
      </p:pic>
    </p:spTree>
    <p:extLst>
      <p:ext uri="{BB962C8B-B14F-4D97-AF65-F5344CB8AC3E}">
        <p14:creationId xmlns:p14="http://schemas.microsoft.com/office/powerpoint/2010/main" val="27738501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42B5D828-E478-4427-B98D-040DFB88EF1B}"/>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endParaRPr lang="en-IL"/>
          </a:p>
        </p:txBody>
      </p:sp>
      <p:sp>
        <p:nvSpPr>
          <p:cNvPr id="3" name="מציין מיקום טקסט 2">
            <a:extLst>
              <a:ext uri="{FF2B5EF4-FFF2-40B4-BE49-F238E27FC236}">
                <a16:creationId xmlns:a16="http://schemas.microsoft.com/office/drawing/2014/main" id="{CD580BAD-5DD4-460A-94F9-8C682946AB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505DD9E5-7536-450E-B603-6A5303C1A4D2}"/>
              </a:ext>
            </a:extLst>
          </p:cNvPr>
          <p:cNvSpPr>
            <a:spLocks noGrp="1"/>
          </p:cNvSpPr>
          <p:nvPr>
            <p:ph type="dt" sz="half" idx="10"/>
          </p:nvPr>
        </p:nvSpPr>
        <p:spPr/>
        <p:txBody>
          <a:bodyPr/>
          <a:lstStyle/>
          <a:p>
            <a:fld id="{CDFDECC4-E693-4200-8651-5529E5675C71}" type="datetimeFigureOut">
              <a:rPr lang="en-IL" smtClean="0"/>
              <a:t>04/29/2024</a:t>
            </a:fld>
            <a:endParaRPr lang="en-IL"/>
          </a:p>
        </p:txBody>
      </p:sp>
      <p:sp>
        <p:nvSpPr>
          <p:cNvPr id="5" name="מציין מיקום של כותרת תחתונה 4">
            <a:extLst>
              <a:ext uri="{FF2B5EF4-FFF2-40B4-BE49-F238E27FC236}">
                <a16:creationId xmlns:a16="http://schemas.microsoft.com/office/drawing/2014/main" id="{590DE25B-BC1C-4FDE-AB99-467C255CB35D}"/>
              </a:ext>
            </a:extLst>
          </p:cNvPr>
          <p:cNvSpPr>
            <a:spLocks noGrp="1"/>
          </p:cNvSpPr>
          <p:nvPr>
            <p:ph type="ftr" sz="quarter" idx="11"/>
          </p:nvPr>
        </p:nvSpPr>
        <p:spPr/>
        <p:txBody>
          <a:bodyPr/>
          <a:lstStyle/>
          <a:p>
            <a:endParaRPr lang="en-IL"/>
          </a:p>
        </p:txBody>
      </p:sp>
      <p:sp>
        <p:nvSpPr>
          <p:cNvPr id="6" name="מציין מיקום של מספר שקופית 5">
            <a:extLst>
              <a:ext uri="{FF2B5EF4-FFF2-40B4-BE49-F238E27FC236}">
                <a16:creationId xmlns:a16="http://schemas.microsoft.com/office/drawing/2014/main" id="{20B6B024-F4B3-468D-A28B-D847E1470B7D}"/>
              </a:ext>
            </a:extLst>
          </p:cNvPr>
          <p:cNvSpPr>
            <a:spLocks noGrp="1"/>
          </p:cNvSpPr>
          <p:nvPr>
            <p:ph type="sldNum" sz="quarter" idx="12"/>
          </p:nvPr>
        </p:nvSpPr>
        <p:spPr/>
        <p:txBody>
          <a:bodyPr/>
          <a:lstStyle/>
          <a:p>
            <a:fld id="{2E9E1B77-8AF9-4E91-B200-8EE8A332398B}" type="slidenum">
              <a:rPr lang="en-IL" smtClean="0"/>
              <a:t>‹#›</a:t>
            </a:fld>
            <a:endParaRPr lang="en-IL"/>
          </a:p>
        </p:txBody>
      </p:sp>
    </p:spTree>
    <p:extLst>
      <p:ext uri="{BB962C8B-B14F-4D97-AF65-F5344CB8AC3E}">
        <p14:creationId xmlns:p14="http://schemas.microsoft.com/office/powerpoint/2010/main" val="41760787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7F9CBFDB-6859-47C6-8EF2-25A50F891897}"/>
              </a:ext>
            </a:extLst>
          </p:cNvPr>
          <p:cNvSpPr>
            <a:spLocks noGrp="1"/>
          </p:cNvSpPr>
          <p:nvPr>
            <p:ph type="title"/>
          </p:nvPr>
        </p:nvSpPr>
        <p:spPr/>
        <p:txBody>
          <a:bodyPr/>
          <a:lstStyle/>
          <a:p>
            <a:r>
              <a:rPr lang="he-IL"/>
              <a:t>לחץ כדי לערוך סגנון כותרת של תבנית בסיס</a:t>
            </a:r>
            <a:endParaRPr lang="en-IL"/>
          </a:p>
        </p:txBody>
      </p:sp>
      <p:sp>
        <p:nvSpPr>
          <p:cNvPr id="3" name="מציין מיקום תוכן 2">
            <a:extLst>
              <a:ext uri="{FF2B5EF4-FFF2-40B4-BE49-F238E27FC236}">
                <a16:creationId xmlns:a16="http://schemas.microsoft.com/office/drawing/2014/main" id="{DFD39ECE-18CE-46A5-8703-66495B8DEEFF}"/>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4" name="מציין מיקום תוכן 3">
            <a:extLst>
              <a:ext uri="{FF2B5EF4-FFF2-40B4-BE49-F238E27FC236}">
                <a16:creationId xmlns:a16="http://schemas.microsoft.com/office/drawing/2014/main" id="{11275163-8E06-4C88-90A9-1F4B52384B1B}"/>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5" name="מציין מיקום של תאריך 4">
            <a:extLst>
              <a:ext uri="{FF2B5EF4-FFF2-40B4-BE49-F238E27FC236}">
                <a16:creationId xmlns:a16="http://schemas.microsoft.com/office/drawing/2014/main" id="{A8597A58-6AD6-4B29-A934-374AB7B3D7FA}"/>
              </a:ext>
            </a:extLst>
          </p:cNvPr>
          <p:cNvSpPr>
            <a:spLocks noGrp="1"/>
          </p:cNvSpPr>
          <p:nvPr>
            <p:ph type="dt" sz="half" idx="10"/>
          </p:nvPr>
        </p:nvSpPr>
        <p:spPr/>
        <p:txBody>
          <a:bodyPr/>
          <a:lstStyle/>
          <a:p>
            <a:fld id="{CDFDECC4-E693-4200-8651-5529E5675C71}" type="datetimeFigureOut">
              <a:rPr lang="en-IL" smtClean="0"/>
              <a:t>04/29/2024</a:t>
            </a:fld>
            <a:endParaRPr lang="en-IL"/>
          </a:p>
        </p:txBody>
      </p:sp>
      <p:sp>
        <p:nvSpPr>
          <p:cNvPr id="6" name="מציין מיקום של כותרת תחתונה 5">
            <a:extLst>
              <a:ext uri="{FF2B5EF4-FFF2-40B4-BE49-F238E27FC236}">
                <a16:creationId xmlns:a16="http://schemas.microsoft.com/office/drawing/2014/main" id="{494F5B07-94BB-4EA0-BEB3-9859DC47185B}"/>
              </a:ext>
            </a:extLst>
          </p:cNvPr>
          <p:cNvSpPr>
            <a:spLocks noGrp="1"/>
          </p:cNvSpPr>
          <p:nvPr>
            <p:ph type="ftr" sz="quarter" idx="11"/>
          </p:nvPr>
        </p:nvSpPr>
        <p:spPr/>
        <p:txBody>
          <a:bodyPr/>
          <a:lstStyle/>
          <a:p>
            <a:endParaRPr lang="en-IL"/>
          </a:p>
        </p:txBody>
      </p:sp>
      <p:sp>
        <p:nvSpPr>
          <p:cNvPr id="7" name="מציין מיקום של מספר שקופית 6">
            <a:extLst>
              <a:ext uri="{FF2B5EF4-FFF2-40B4-BE49-F238E27FC236}">
                <a16:creationId xmlns:a16="http://schemas.microsoft.com/office/drawing/2014/main" id="{07590850-CED7-47E5-8745-346136FD5D0B}"/>
              </a:ext>
            </a:extLst>
          </p:cNvPr>
          <p:cNvSpPr>
            <a:spLocks noGrp="1"/>
          </p:cNvSpPr>
          <p:nvPr>
            <p:ph type="sldNum" sz="quarter" idx="12"/>
          </p:nvPr>
        </p:nvSpPr>
        <p:spPr/>
        <p:txBody>
          <a:bodyPr/>
          <a:lstStyle/>
          <a:p>
            <a:fld id="{2E9E1B77-8AF9-4E91-B200-8EE8A332398B}" type="slidenum">
              <a:rPr lang="en-IL" smtClean="0"/>
              <a:t>‹#›</a:t>
            </a:fld>
            <a:endParaRPr lang="en-IL"/>
          </a:p>
        </p:txBody>
      </p:sp>
    </p:spTree>
    <p:extLst>
      <p:ext uri="{BB962C8B-B14F-4D97-AF65-F5344CB8AC3E}">
        <p14:creationId xmlns:p14="http://schemas.microsoft.com/office/powerpoint/2010/main" val="25157949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DEC2560D-8FFD-414A-8B54-F725FCC2C219}"/>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endParaRPr lang="en-IL"/>
          </a:p>
        </p:txBody>
      </p:sp>
      <p:sp>
        <p:nvSpPr>
          <p:cNvPr id="3" name="מציין מיקום טקסט 2">
            <a:extLst>
              <a:ext uri="{FF2B5EF4-FFF2-40B4-BE49-F238E27FC236}">
                <a16:creationId xmlns:a16="http://schemas.microsoft.com/office/drawing/2014/main" id="{7375F67F-3707-479F-815A-A008A0DA38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1020BFBD-B999-4102-B3A1-D0A6E0CED983}"/>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5" name="מציין מיקום טקסט 4">
            <a:extLst>
              <a:ext uri="{FF2B5EF4-FFF2-40B4-BE49-F238E27FC236}">
                <a16:creationId xmlns:a16="http://schemas.microsoft.com/office/drawing/2014/main" id="{73E1DEC6-F73F-4E50-BED5-4D99850CC63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FFD7C01A-58BB-4F38-84D0-815669771B03}"/>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7" name="מציין מיקום של תאריך 6">
            <a:extLst>
              <a:ext uri="{FF2B5EF4-FFF2-40B4-BE49-F238E27FC236}">
                <a16:creationId xmlns:a16="http://schemas.microsoft.com/office/drawing/2014/main" id="{D88DC481-756A-486E-B542-DAABC222DF42}"/>
              </a:ext>
            </a:extLst>
          </p:cNvPr>
          <p:cNvSpPr>
            <a:spLocks noGrp="1"/>
          </p:cNvSpPr>
          <p:nvPr>
            <p:ph type="dt" sz="half" idx="10"/>
          </p:nvPr>
        </p:nvSpPr>
        <p:spPr/>
        <p:txBody>
          <a:bodyPr/>
          <a:lstStyle/>
          <a:p>
            <a:fld id="{CDFDECC4-E693-4200-8651-5529E5675C71}" type="datetimeFigureOut">
              <a:rPr lang="en-IL" smtClean="0"/>
              <a:t>04/29/2024</a:t>
            </a:fld>
            <a:endParaRPr lang="en-IL"/>
          </a:p>
        </p:txBody>
      </p:sp>
      <p:sp>
        <p:nvSpPr>
          <p:cNvPr id="8" name="מציין מיקום של כותרת תחתונה 7">
            <a:extLst>
              <a:ext uri="{FF2B5EF4-FFF2-40B4-BE49-F238E27FC236}">
                <a16:creationId xmlns:a16="http://schemas.microsoft.com/office/drawing/2014/main" id="{DDDB622B-5700-446B-B513-E98BEF10D4EE}"/>
              </a:ext>
            </a:extLst>
          </p:cNvPr>
          <p:cNvSpPr>
            <a:spLocks noGrp="1"/>
          </p:cNvSpPr>
          <p:nvPr>
            <p:ph type="ftr" sz="quarter" idx="11"/>
          </p:nvPr>
        </p:nvSpPr>
        <p:spPr/>
        <p:txBody>
          <a:bodyPr/>
          <a:lstStyle/>
          <a:p>
            <a:endParaRPr lang="en-IL"/>
          </a:p>
        </p:txBody>
      </p:sp>
      <p:sp>
        <p:nvSpPr>
          <p:cNvPr id="9" name="מציין מיקום של מספר שקופית 8">
            <a:extLst>
              <a:ext uri="{FF2B5EF4-FFF2-40B4-BE49-F238E27FC236}">
                <a16:creationId xmlns:a16="http://schemas.microsoft.com/office/drawing/2014/main" id="{218ECBC3-BD56-44B3-9749-001E6B06341B}"/>
              </a:ext>
            </a:extLst>
          </p:cNvPr>
          <p:cNvSpPr>
            <a:spLocks noGrp="1"/>
          </p:cNvSpPr>
          <p:nvPr>
            <p:ph type="sldNum" sz="quarter" idx="12"/>
          </p:nvPr>
        </p:nvSpPr>
        <p:spPr/>
        <p:txBody>
          <a:bodyPr/>
          <a:lstStyle/>
          <a:p>
            <a:fld id="{2E9E1B77-8AF9-4E91-B200-8EE8A332398B}" type="slidenum">
              <a:rPr lang="en-IL" smtClean="0"/>
              <a:t>‹#›</a:t>
            </a:fld>
            <a:endParaRPr lang="en-IL"/>
          </a:p>
        </p:txBody>
      </p:sp>
    </p:spTree>
    <p:extLst>
      <p:ext uri="{BB962C8B-B14F-4D97-AF65-F5344CB8AC3E}">
        <p14:creationId xmlns:p14="http://schemas.microsoft.com/office/powerpoint/2010/main" val="30609559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65D3506-5580-45F4-B3C7-05AC60DFEF0A}"/>
              </a:ext>
            </a:extLst>
          </p:cNvPr>
          <p:cNvSpPr>
            <a:spLocks noGrp="1"/>
          </p:cNvSpPr>
          <p:nvPr>
            <p:ph type="title"/>
          </p:nvPr>
        </p:nvSpPr>
        <p:spPr/>
        <p:txBody>
          <a:bodyPr/>
          <a:lstStyle/>
          <a:p>
            <a:r>
              <a:rPr lang="he-IL"/>
              <a:t>לחץ כדי לערוך סגנון כותרת של תבנית בסיס</a:t>
            </a:r>
            <a:endParaRPr lang="en-IL"/>
          </a:p>
        </p:txBody>
      </p:sp>
      <p:sp>
        <p:nvSpPr>
          <p:cNvPr id="3" name="מציין מיקום של תאריך 2">
            <a:extLst>
              <a:ext uri="{FF2B5EF4-FFF2-40B4-BE49-F238E27FC236}">
                <a16:creationId xmlns:a16="http://schemas.microsoft.com/office/drawing/2014/main" id="{0A400BEC-DD5F-45A7-9EB9-D435FF6999AF}"/>
              </a:ext>
            </a:extLst>
          </p:cNvPr>
          <p:cNvSpPr>
            <a:spLocks noGrp="1"/>
          </p:cNvSpPr>
          <p:nvPr>
            <p:ph type="dt" sz="half" idx="10"/>
          </p:nvPr>
        </p:nvSpPr>
        <p:spPr/>
        <p:txBody>
          <a:bodyPr/>
          <a:lstStyle/>
          <a:p>
            <a:fld id="{CDFDECC4-E693-4200-8651-5529E5675C71}" type="datetimeFigureOut">
              <a:rPr lang="en-IL" smtClean="0"/>
              <a:t>04/29/2024</a:t>
            </a:fld>
            <a:endParaRPr lang="en-IL"/>
          </a:p>
        </p:txBody>
      </p:sp>
      <p:sp>
        <p:nvSpPr>
          <p:cNvPr id="4" name="מציין מיקום של כותרת תחתונה 3">
            <a:extLst>
              <a:ext uri="{FF2B5EF4-FFF2-40B4-BE49-F238E27FC236}">
                <a16:creationId xmlns:a16="http://schemas.microsoft.com/office/drawing/2014/main" id="{AFEC6352-BC76-488A-B0D3-C3E71BCD3EE4}"/>
              </a:ext>
            </a:extLst>
          </p:cNvPr>
          <p:cNvSpPr>
            <a:spLocks noGrp="1"/>
          </p:cNvSpPr>
          <p:nvPr>
            <p:ph type="ftr" sz="quarter" idx="11"/>
          </p:nvPr>
        </p:nvSpPr>
        <p:spPr/>
        <p:txBody>
          <a:bodyPr/>
          <a:lstStyle/>
          <a:p>
            <a:endParaRPr lang="en-IL"/>
          </a:p>
        </p:txBody>
      </p:sp>
      <p:sp>
        <p:nvSpPr>
          <p:cNvPr id="5" name="מציין מיקום של מספר שקופית 4">
            <a:extLst>
              <a:ext uri="{FF2B5EF4-FFF2-40B4-BE49-F238E27FC236}">
                <a16:creationId xmlns:a16="http://schemas.microsoft.com/office/drawing/2014/main" id="{6314E9DD-D0A2-4A41-9FF1-E29CAD50D6A8}"/>
              </a:ext>
            </a:extLst>
          </p:cNvPr>
          <p:cNvSpPr>
            <a:spLocks noGrp="1"/>
          </p:cNvSpPr>
          <p:nvPr>
            <p:ph type="sldNum" sz="quarter" idx="12"/>
          </p:nvPr>
        </p:nvSpPr>
        <p:spPr/>
        <p:txBody>
          <a:bodyPr/>
          <a:lstStyle/>
          <a:p>
            <a:fld id="{2E9E1B77-8AF9-4E91-B200-8EE8A332398B}" type="slidenum">
              <a:rPr lang="en-IL" smtClean="0"/>
              <a:t>‹#›</a:t>
            </a:fld>
            <a:endParaRPr lang="en-IL"/>
          </a:p>
        </p:txBody>
      </p:sp>
    </p:spTree>
    <p:extLst>
      <p:ext uri="{BB962C8B-B14F-4D97-AF65-F5344CB8AC3E}">
        <p14:creationId xmlns:p14="http://schemas.microsoft.com/office/powerpoint/2010/main" val="3045282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01261412-A077-4168-B2D0-64C87C63D13F}"/>
              </a:ext>
            </a:extLst>
          </p:cNvPr>
          <p:cNvSpPr>
            <a:spLocks noGrp="1"/>
          </p:cNvSpPr>
          <p:nvPr>
            <p:ph type="dt" sz="half" idx="10"/>
          </p:nvPr>
        </p:nvSpPr>
        <p:spPr/>
        <p:txBody>
          <a:bodyPr/>
          <a:lstStyle/>
          <a:p>
            <a:fld id="{CDFDECC4-E693-4200-8651-5529E5675C71}" type="datetimeFigureOut">
              <a:rPr lang="en-IL" smtClean="0"/>
              <a:t>04/29/2024</a:t>
            </a:fld>
            <a:endParaRPr lang="en-IL"/>
          </a:p>
        </p:txBody>
      </p:sp>
      <p:sp>
        <p:nvSpPr>
          <p:cNvPr id="3" name="מציין מיקום של כותרת תחתונה 2">
            <a:extLst>
              <a:ext uri="{FF2B5EF4-FFF2-40B4-BE49-F238E27FC236}">
                <a16:creationId xmlns:a16="http://schemas.microsoft.com/office/drawing/2014/main" id="{48EC2EA8-AA03-4AE2-AED7-FC7D5E65ADFC}"/>
              </a:ext>
            </a:extLst>
          </p:cNvPr>
          <p:cNvSpPr>
            <a:spLocks noGrp="1"/>
          </p:cNvSpPr>
          <p:nvPr>
            <p:ph type="ftr" sz="quarter" idx="11"/>
          </p:nvPr>
        </p:nvSpPr>
        <p:spPr/>
        <p:txBody>
          <a:bodyPr/>
          <a:lstStyle/>
          <a:p>
            <a:endParaRPr lang="en-IL"/>
          </a:p>
        </p:txBody>
      </p:sp>
      <p:sp>
        <p:nvSpPr>
          <p:cNvPr id="4" name="מציין מיקום של מספר שקופית 3">
            <a:extLst>
              <a:ext uri="{FF2B5EF4-FFF2-40B4-BE49-F238E27FC236}">
                <a16:creationId xmlns:a16="http://schemas.microsoft.com/office/drawing/2014/main" id="{CEBFC0FD-D7B0-496F-9CBF-A34307923D2E}"/>
              </a:ext>
            </a:extLst>
          </p:cNvPr>
          <p:cNvSpPr>
            <a:spLocks noGrp="1"/>
          </p:cNvSpPr>
          <p:nvPr>
            <p:ph type="sldNum" sz="quarter" idx="12"/>
          </p:nvPr>
        </p:nvSpPr>
        <p:spPr/>
        <p:txBody>
          <a:bodyPr/>
          <a:lstStyle/>
          <a:p>
            <a:fld id="{2E9E1B77-8AF9-4E91-B200-8EE8A332398B}" type="slidenum">
              <a:rPr lang="en-IL" smtClean="0"/>
              <a:t>‹#›</a:t>
            </a:fld>
            <a:endParaRPr lang="en-IL"/>
          </a:p>
        </p:txBody>
      </p:sp>
    </p:spTree>
    <p:extLst>
      <p:ext uri="{BB962C8B-B14F-4D97-AF65-F5344CB8AC3E}">
        <p14:creationId xmlns:p14="http://schemas.microsoft.com/office/powerpoint/2010/main" val="317990502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BA726C4-2567-414F-9F56-9C6C095760D9}"/>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endParaRPr lang="en-IL"/>
          </a:p>
        </p:txBody>
      </p:sp>
      <p:sp>
        <p:nvSpPr>
          <p:cNvPr id="3" name="מציין מיקום תוכן 2">
            <a:extLst>
              <a:ext uri="{FF2B5EF4-FFF2-40B4-BE49-F238E27FC236}">
                <a16:creationId xmlns:a16="http://schemas.microsoft.com/office/drawing/2014/main" id="{CA7149E8-4509-4E8E-8C12-75C0E12DD4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4" name="מציין מיקום טקסט 3">
            <a:extLst>
              <a:ext uri="{FF2B5EF4-FFF2-40B4-BE49-F238E27FC236}">
                <a16:creationId xmlns:a16="http://schemas.microsoft.com/office/drawing/2014/main" id="{3FCFA06A-8713-49F0-80D0-F30E1C6D226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6D3290DD-291B-42ED-913E-9A6CD957CB5D}"/>
              </a:ext>
            </a:extLst>
          </p:cNvPr>
          <p:cNvSpPr>
            <a:spLocks noGrp="1"/>
          </p:cNvSpPr>
          <p:nvPr>
            <p:ph type="dt" sz="half" idx="10"/>
          </p:nvPr>
        </p:nvSpPr>
        <p:spPr/>
        <p:txBody>
          <a:bodyPr/>
          <a:lstStyle/>
          <a:p>
            <a:fld id="{CDFDECC4-E693-4200-8651-5529E5675C71}" type="datetimeFigureOut">
              <a:rPr lang="en-IL" smtClean="0"/>
              <a:t>04/29/2024</a:t>
            </a:fld>
            <a:endParaRPr lang="en-IL"/>
          </a:p>
        </p:txBody>
      </p:sp>
      <p:sp>
        <p:nvSpPr>
          <p:cNvPr id="6" name="מציין מיקום של כותרת תחתונה 5">
            <a:extLst>
              <a:ext uri="{FF2B5EF4-FFF2-40B4-BE49-F238E27FC236}">
                <a16:creationId xmlns:a16="http://schemas.microsoft.com/office/drawing/2014/main" id="{5700DDB5-2EBD-478F-824B-8E8D8C2802E0}"/>
              </a:ext>
            </a:extLst>
          </p:cNvPr>
          <p:cNvSpPr>
            <a:spLocks noGrp="1"/>
          </p:cNvSpPr>
          <p:nvPr>
            <p:ph type="ftr" sz="quarter" idx="11"/>
          </p:nvPr>
        </p:nvSpPr>
        <p:spPr/>
        <p:txBody>
          <a:bodyPr/>
          <a:lstStyle/>
          <a:p>
            <a:endParaRPr lang="en-IL"/>
          </a:p>
        </p:txBody>
      </p:sp>
      <p:sp>
        <p:nvSpPr>
          <p:cNvPr id="7" name="מציין מיקום של מספר שקופית 6">
            <a:extLst>
              <a:ext uri="{FF2B5EF4-FFF2-40B4-BE49-F238E27FC236}">
                <a16:creationId xmlns:a16="http://schemas.microsoft.com/office/drawing/2014/main" id="{6F7E1494-07D0-498D-B9A1-C7F8E82521ED}"/>
              </a:ext>
            </a:extLst>
          </p:cNvPr>
          <p:cNvSpPr>
            <a:spLocks noGrp="1"/>
          </p:cNvSpPr>
          <p:nvPr>
            <p:ph type="sldNum" sz="quarter" idx="12"/>
          </p:nvPr>
        </p:nvSpPr>
        <p:spPr/>
        <p:txBody>
          <a:bodyPr/>
          <a:lstStyle/>
          <a:p>
            <a:fld id="{2E9E1B77-8AF9-4E91-B200-8EE8A332398B}" type="slidenum">
              <a:rPr lang="en-IL" smtClean="0"/>
              <a:t>‹#›</a:t>
            </a:fld>
            <a:endParaRPr lang="en-IL"/>
          </a:p>
        </p:txBody>
      </p:sp>
    </p:spTree>
    <p:extLst>
      <p:ext uri="{BB962C8B-B14F-4D97-AF65-F5344CB8AC3E}">
        <p14:creationId xmlns:p14="http://schemas.microsoft.com/office/powerpoint/2010/main" val="272401485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767B8B4-EC9E-4786-A834-1285E043EAF3}"/>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endParaRPr lang="en-IL"/>
          </a:p>
        </p:txBody>
      </p:sp>
      <p:sp>
        <p:nvSpPr>
          <p:cNvPr id="3" name="מציין מיקום של תמונה 2">
            <a:extLst>
              <a:ext uri="{FF2B5EF4-FFF2-40B4-BE49-F238E27FC236}">
                <a16:creationId xmlns:a16="http://schemas.microsoft.com/office/drawing/2014/main" id="{591D7BF0-CCA2-4D7A-A6F9-A23F860F68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L"/>
          </a:p>
        </p:txBody>
      </p:sp>
      <p:sp>
        <p:nvSpPr>
          <p:cNvPr id="4" name="מציין מיקום טקסט 3">
            <a:extLst>
              <a:ext uri="{FF2B5EF4-FFF2-40B4-BE49-F238E27FC236}">
                <a16:creationId xmlns:a16="http://schemas.microsoft.com/office/drawing/2014/main" id="{3450353D-11BD-43F0-A01F-DEEBCB72F1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4E9DDC99-69CD-42D1-B2CD-966E66BBF70E}"/>
              </a:ext>
            </a:extLst>
          </p:cNvPr>
          <p:cNvSpPr>
            <a:spLocks noGrp="1"/>
          </p:cNvSpPr>
          <p:nvPr>
            <p:ph type="dt" sz="half" idx="10"/>
          </p:nvPr>
        </p:nvSpPr>
        <p:spPr/>
        <p:txBody>
          <a:bodyPr/>
          <a:lstStyle/>
          <a:p>
            <a:fld id="{CDFDECC4-E693-4200-8651-5529E5675C71}" type="datetimeFigureOut">
              <a:rPr lang="en-IL" smtClean="0"/>
              <a:t>04/29/2024</a:t>
            </a:fld>
            <a:endParaRPr lang="en-IL"/>
          </a:p>
        </p:txBody>
      </p:sp>
      <p:sp>
        <p:nvSpPr>
          <p:cNvPr id="6" name="מציין מיקום של כותרת תחתונה 5">
            <a:extLst>
              <a:ext uri="{FF2B5EF4-FFF2-40B4-BE49-F238E27FC236}">
                <a16:creationId xmlns:a16="http://schemas.microsoft.com/office/drawing/2014/main" id="{35EB6979-F27B-4A3E-B496-42AC7E971A5D}"/>
              </a:ext>
            </a:extLst>
          </p:cNvPr>
          <p:cNvSpPr>
            <a:spLocks noGrp="1"/>
          </p:cNvSpPr>
          <p:nvPr>
            <p:ph type="ftr" sz="quarter" idx="11"/>
          </p:nvPr>
        </p:nvSpPr>
        <p:spPr/>
        <p:txBody>
          <a:bodyPr/>
          <a:lstStyle/>
          <a:p>
            <a:endParaRPr lang="en-IL"/>
          </a:p>
        </p:txBody>
      </p:sp>
      <p:sp>
        <p:nvSpPr>
          <p:cNvPr id="7" name="מציין מיקום של מספר שקופית 6">
            <a:extLst>
              <a:ext uri="{FF2B5EF4-FFF2-40B4-BE49-F238E27FC236}">
                <a16:creationId xmlns:a16="http://schemas.microsoft.com/office/drawing/2014/main" id="{566672BE-9181-4ED7-A205-996EA724EF0F}"/>
              </a:ext>
            </a:extLst>
          </p:cNvPr>
          <p:cNvSpPr>
            <a:spLocks noGrp="1"/>
          </p:cNvSpPr>
          <p:nvPr>
            <p:ph type="sldNum" sz="quarter" idx="12"/>
          </p:nvPr>
        </p:nvSpPr>
        <p:spPr/>
        <p:txBody>
          <a:bodyPr/>
          <a:lstStyle/>
          <a:p>
            <a:fld id="{2E9E1B77-8AF9-4E91-B200-8EE8A332398B}" type="slidenum">
              <a:rPr lang="en-IL" smtClean="0"/>
              <a:t>‹#›</a:t>
            </a:fld>
            <a:endParaRPr lang="en-IL"/>
          </a:p>
        </p:txBody>
      </p:sp>
    </p:spTree>
    <p:extLst>
      <p:ext uri="{BB962C8B-B14F-4D97-AF65-F5344CB8AC3E}">
        <p14:creationId xmlns:p14="http://schemas.microsoft.com/office/powerpoint/2010/main" val="26251964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F3E3B660-975A-45D8-94B1-FAC77EC8CD30}"/>
              </a:ext>
            </a:extLst>
          </p:cNvPr>
          <p:cNvSpPr>
            <a:spLocks noGrp="1"/>
          </p:cNvSpPr>
          <p:nvPr>
            <p:ph type="title"/>
          </p:nvPr>
        </p:nvSpPr>
        <p:spPr>
          <a:xfrm>
            <a:off x="838200" y="884919"/>
            <a:ext cx="10515600" cy="822584"/>
          </a:xfrm>
          <a:prstGeom prst="rect">
            <a:avLst/>
          </a:prstGeom>
        </p:spPr>
        <p:txBody>
          <a:bodyPr vert="horz" lIns="91440" tIns="45720" rIns="91440" bIns="45720" rtlCol="1" anchor="ctr">
            <a:normAutofit/>
          </a:bodyPr>
          <a:lstStyle/>
          <a:p>
            <a:r>
              <a:rPr lang="he-IL"/>
              <a:t>לחץ כדי לערוך סגנון כותרת של תבנית בסיס</a:t>
            </a:r>
            <a:endParaRPr lang="en-IL"/>
          </a:p>
        </p:txBody>
      </p:sp>
      <p:sp>
        <p:nvSpPr>
          <p:cNvPr id="3" name="מציין מיקום טקסט 2">
            <a:extLst>
              <a:ext uri="{FF2B5EF4-FFF2-40B4-BE49-F238E27FC236}">
                <a16:creationId xmlns:a16="http://schemas.microsoft.com/office/drawing/2014/main" id="{B597BE9B-10AE-4AFE-850F-68F1686FB126}"/>
              </a:ext>
            </a:extLst>
          </p:cNvPr>
          <p:cNvSpPr>
            <a:spLocks noGrp="1"/>
          </p:cNvSpPr>
          <p:nvPr>
            <p:ph type="body" idx="1"/>
          </p:nvPr>
        </p:nvSpPr>
        <p:spPr>
          <a:xfrm>
            <a:off x="838200" y="1987420"/>
            <a:ext cx="10515600" cy="4189543"/>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4" name="מציין מיקום של תאריך 3">
            <a:extLst>
              <a:ext uri="{FF2B5EF4-FFF2-40B4-BE49-F238E27FC236}">
                <a16:creationId xmlns:a16="http://schemas.microsoft.com/office/drawing/2014/main" id="{CD24855E-575A-4EC3-A1ED-AB080233EFA1}"/>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CDFDECC4-E693-4200-8651-5529E5675C71}" type="datetimeFigureOut">
              <a:rPr lang="en-IL" smtClean="0"/>
              <a:t>04/29/2024</a:t>
            </a:fld>
            <a:endParaRPr lang="en-IL"/>
          </a:p>
        </p:txBody>
      </p:sp>
      <p:sp>
        <p:nvSpPr>
          <p:cNvPr id="5" name="מציין מיקום של כותרת תחתונה 4">
            <a:extLst>
              <a:ext uri="{FF2B5EF4-FFF2-40B4-BE49-F238E27FC236}">
                <a16:creationId xmlns:a16="http://schemas.microsoft.com/office/drawing/2014/main" id="{D15E8A75-52F5-4A8E-88D1-0A731F204EC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en-IL"/>
          </a:p>
        </p:txBody>
      </p:sp>
      <p:sp>
        <p:nvSpPr>
          <p:cNvPr id="6" name="מציין מיקום של מספר שקופית 5">
            <a:extLst>
              <a:ext uri="{FF2B5EF4-FFF2-40B4-BE49-F238E27FC236}">
                <a16:creationId xmlns:a16="http://schemas.microsoft.com/office/drawing/2014/main" id="{EB6431E7-47E3-437C-A00A-6252924FF450}"/>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2E9E1B77-8AF9-4E91-B200-8EE8A332398B}" type="slidenum">
              <a:rPr lang="en-IL" smtClean="0"/>
              <a:t>‹#›</a:t>
            </a:fld>
            <a:endParaRPr lang="en-IL"/>
          </a:p>
        </p:txBody>
      </p:sp>
      <p:pic>
        <p:nvPicPr>
          <p:cNvPr id="7" name="תמונה 6">
            <a:extLst>
              <a:ext uri="{FF2B5EF4-FFF2-40B4-BE49-F238E27FC236}">
                <a16:creationId xmlns:a16="http://schemas.microsoft.com/office/drawing/2014/main" id="{DD44C660-7BA8-4FF0-85C4-587B1B4DA967}"/>
              </a:ext>
            </a:extLst>
          </p:cNvPr>
          <p:cNvPicPr>
            <a:picLocks noChangeAspect="1"/>
          </p:cNvPicPr>
          <p:nvPr userDrawn="1"/>
        </p:nvPicPr>
        <p:blipFill>
          <a:blip r:embed="rId13" cstate="print">
            <a:extLst>
              <a:ext uri="{28A0092B-C50C-407E-A947-70E740481C1C}">
                <a14:useLocalDpi xmlns:a14="http://schemas.microsoft.com/office/drawing/2010/main"/>
              </a:ext>
            </a:extLst>
          </a:blip>
          <a:stretch>
            <a:fillRect/>
          </a:stretch>
        </p:blipFill>
        <p:spPr>
          <a:xfrm>
            <a:off x="105487" y="0"/>
            <a:ext cx="803492" cy="1026067"/>
          </a:xfrm>
          <a:prstGeom prst="rect">
            <a:avLst/>
          </a:prstGeom>
        </p:spPr>
      </p:pic>
      <p:pic>
        <p:nvPicPr>
          <p:cNvPr id="8" name="תמונה 7">
            <a:extLst>
              <a:ext uri="{FF2B5EF4-FFF2-40B4-BE49-F238E27FC236}">
                <a16:creationId xmlns:a16="http://schemas.microsoft.com/office/drawing/2014/main" id="{40143BF0-E668-4530-B326-BF8174FF60EF}"/>
              </a:ext>
            </a:extLst>
          </p:cNvPr>
          <p:cNvPicPr>
            <a:picLocks noChangeAspect="1"/>
          </p:cNvPicPr>
          <p:nvPr userDrawn="1"/>
        </p:nvPicPr>
        <p:blipFill>
          <a:blip r:embed="rId14" cstate="print">
            <a:extLst>
              <a:ext uri="{28A0092B-C50C-407E-A947-70E740481C1C}">
                <a14:useLocalDpi xmlns:a14="http://schemas.microsoft.com/office/drawing/2010/main"/>
              </a:ext>
            </a:extLst>
          </a:blip>
          <a:stretch>
            <a:fillRect/>
          </a:stretch>
        </p:blipFill>
        <p:spPr>
          <a:xfrm>
            <a:off x="10509380" y="141393"/>
            <a:ext cx="1612900" cy="564037"/>
          </a:xfrm>
          <a:prstGeom prst="rect">
            <a:avLst/>
          </a:prstGeom>
        </p:spPr>
      </p:pic>
    </p:spTree>
    <p:extLst>
      <p:ext uri="{BB962C8B-B14F-4D97-AF65-F5344CB8AC3E}">
        <p14:creationId xmlns:p14="http://schemas.microsoft.com/office/powerpoint/2010/main" val="5209982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rgbClr val="002060"/>
          </a:solidFill>
          <a:latin typeface="Calibri" panose="020F0502020204030204" pitchFamily="34" charset="0"/>
          <a:ea typeface="+mj-ea"/>
          <a:cs typeface="Calibri" panose="020F0502020204030204" pitchFamily="34" charset="0"/>
        </a:defRPr>
      </a:lvl1pPr>
    </p:titleStyle>
    <p:bodyStyle>
      <a:lvl1pPr marL="228600" indent="-228600" algn="r" defTabSz="914400" rtl="1" eaLnBrk="1" latinLnBrk="0" hangingPunct="1">
        <a:lnSpc>
          <a:spcPct val="90000"/>
        </a:lnSpc>
        <a:spcBef>
          <a:spcPts val="1000"/>
        </a:spcBef>
        <a:buFont typeface="Wingdings" panose="05000000000000000000" pitchFamily="2" charset="2"/>
        <a:buChar char="§"/>
        <a:defRPr sz="2800" kern="1200">
          <a:solidFill>
            <a:srgbClr val="002060"/>
          </a:solidFill>
          <a:latin typeface="Calibri" panose="020F0502020204030204" pitchFamily="34" charset="0"/>
          <a:ea typeface="+mn-ea"/>
          <a:cs typeface="Calibri" panose="020F0502020204030204" pitchFamily="34" charset="0"/>
        </a:defRPr>
      </a:lvl1pPr>
      <a:lvl2pPr marL="685800" indent="-228600" algn="r" defTabSz="914400" rtl="1" eaLnBrk="1" latinLnBrk="0" hangingPunct="1">
        <a:lnSpc>
          <a:spcPct val="90000"/>
        </a:lnSpc>
        <a:spcBef>
          <a:spcPts val="500"/>
        </a:spcBef>
        <a:buFont typeface="Wingdings" panose="05000000000000000000" pitchFamily="2" charset="2"/>
        <a:buChar char="§"/>
        <a:defRPr sz="2400" kern="1200">
          <a:solidFill>
            <a:srgbClr val="002060"/>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Wingdings" panose="05000000000000000000" pitchFamily="2" charset="2"/>
        <a:buChar char="§"/>
        <a:defRPr sz="2000" kern="1200">
          <a:solidFill>
            <a:srgbClr val="002060"/>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Wingdings" panose="05000000000000000000" pitchFamily="2" charset="2"/>
        <a:buChar char="§"/>
        <a:defRPr sz="1800" kern="1200">
          <a:solidFill>
            <a:srgbClr val="002060"/>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Wingdings" panose="05000000000000000000" pitchFamily="2" charset="2"/>
        <a:buChar char="§"/>
        <a:defRPr sz="1800" kern="1200">
          <a:solidFill>
            <a:srgbClr val="002060"/>
          </a:solidFill>
          <a:latin typeface="Calibri" panose="020F0502020204030204" pitchFamily="34" charset="0"/>
          <a:ea typeface="+mn-ea"/>
          <a:cs typeface="Calibri" panose="020F0502020204030204" pitchFamily="34" charset="0"/>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מציין מיקום של תאריך 3">
            <a:extLst>
              <a:ext uri="{FF2B5EF4-FFF2-40B4-BE49-F238E27FC236}">
                <a16:creationId xmlns:a16="http://schemas.microsoft.com/office/drawing/2014/main" id="{3F46415E-CBE0-4F6F-95E5-E4BBB416D8C0}"/>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9E3F00BA-8071-4D3F-906E-91F208A94D9B}" type="datetimeFigureOut">
              <a:rPr lang="en-IL" smtClean="0"/>
              <a:t>04/29/2024</a:t>
            </a:fld>
            <a:endParaRPr lang="en-IL"/>
          </a:p>
        </p:txBody>
      </p:sp>
      <p:sp>
        <p:nvSpPr>
          <p:cNvPr id="5" name="מציין מיקום של כותרת תחתונה 4">
            <a:extLst>
              <a:ext uri="{FF2B5EF4-FFF2-40B4-BE49-F238E27FC236}">
                <a16:creationId xmlns:a16="http://schemas.microsoft.com/office/drawing/2014/main" id="{FDD65A93-C6A5-490C-AABA-4DC7752C6B8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en-IL"/>
          </a:p>
        </p:txBody>
      </p:sp>
      <p:sp>
        <p:nvSpPr>
          <p:cNvPr id="6" name="מציין מיקום של מספר שקופית 5">
            <a:extLst>
              <a:ext uri="{FF2B5EF4-FFF2-40B4-BE49-F238E27FC236}">
                <a16:creationId xmlns:a16="http://schemas.microsoft.com/office/drawing/2014/main" id="{FD6D311B-399D-4DDE-8F65-F05355CBADD9}"/>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ACC30FDF-DB71-4CD0-B727-9A5705881C22}" type="slidenum">
              <a:rPr lang="en-IL" smtClean="0"/>
              <a:t>‹#›</a:t>
            </a:fld>
            <a:endParaRPr lang="en-IL"/>
          </a:p>
        </p:txBody>
      </p:sp>
      <p:sp>
        <p:nvSpPr>
          <p:cNvPr id="16" name="מציין מיקום של כותרת 1">
            <a:extLst>
              <a:ext uri="{FF2B5EF4-FFF2-40B4-BE49-F238E27FC236}">
                <a16:creationId xmlns:a16="http://schemas.microsoft.com/office/drawing/2014/main" id="{4DAC60FC-3755-407D-BE60-2ADE80520984}"/>
              </a:ext>
            </a:extLst>
          </p:cNvPr>
          <p:cNvSpPr>
            <a:spLocks noGrp="1"/>
          </p:cNvSpPr>
          <p:nvPr>
            <p:ph type="title"/>
          </p:nvPr>
        </p:nvSpPr>
        <p:spPr>
          <a:xfrm>
            <a:off x="838200" y="136525"/>
            <a:ext cx="10515600" cy="822584"/>
          </a:xfrm>
          <a:prstGeom prst="rect">
            <a:avLst/>
          </a:prstGeom>
        </p:spPr>
        <p:txBody>
          <a:bodyPr vert="horz" lIns="91440" tIns="45720" rIns="91440" bIns="45720" rtlCol="1" anchor="ctr">
            <a:normAutofit/>
          </a:bodyPr>
          <a:lstStyle/>
          <a:p>
            <a:r>
              <a:rPr lang="he-IL"/>
              <a:t>לחץ כדי לערוך סגנון כותרת של תבנית בסיס</a:t>
            </a:r>
            <a:endParaRPr lang="en-IL"/>
          </a:p>
        </p:txBody>
      </p:sp>
      <p:sp>
        <p:nvSpPr>
          <p:cNvPr id="17" name="מציין מיקום טקסט 2">
            <a:extLst>
              <a:ext uri="{FF2B5EF4-FFF2-40B4-BE49-F238E27FC236}">
                <a16:creationId xmlns:a16="http://schemas.microsoft.com/office/drawing/2014/main" id="{EB40CCDD-5A3C-468A-BBDE-F021A6FD1B19}"/>
              </a:ext>
            </a:extLst>
          </p:cNvPr>
          <p:cNvSpPr>
            <a:spLocks noGrp="1"/>
          </p:cNvSpPr>
          <p:nvPr>
            <p:ph type="body" idx="1"/>
          </p:nvPr>
        </p:nvSpPr>
        <p:spPr>
          <a:xfrm>
            <a:off x="838200" y="1124338"/>
            <a:ext cx="10515600" cy="5052625"/>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endParaRPr lang="en-IL"/>
          </a:p>
        </p:txBody>
      </p:sp>
      <p:sp>
        <p:nvSpPr>
          <p:cNvPr id="18" name="מציין מיקום של תאריך 3">
            <a:extLst>
              <a:ext uri="{FF2B5EF4-FFF2-40B4-BE49-F238E27FC236}">
                <a16:creationId xmlns:a16="http://schemas.microsoft.com/office/drawing/2014/main" id="{55554B28-0B42-47CD-B4A1-0FD3AA4E0CFD}"/>
              </a:ext>
            </a:extLst>
          </p:cNvPr>
          <p:cNvSpPr txBox="1">
            <a:spLocks/>
          </p:cNvSpPr>
          <p:nvPr userDrawn="1"/>
        </p:nvSpPr>
        <p:spPr>
          <a:xfrm>
            <a:off x="8610600" y="6356350"/>
            <a:ext cx="2743200" cy="365125"/>
          </a:xfrm>
          <a:prstGeom prst="rect">
            <a:avLst/>
          </a:prstGeom>
        </p:spPr>
        <p:txBody>
          <a:bodyPr vert="horz" lIns="91440" tIns="45720" rIns="91440" bIns="45720" rtlCol="1" anchor="ctr"/>
          <a:lstStyle>
            <a:defPPr>
              <a:defRPr lang="en-IL"/>
            </a:defPPr>
            <a:lvl1pPr marL="0" algn="l"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CDFDECC4-E693-4200-8651-5529E5675C71}" type="datetimeFigureOut">
              <a:rPr lang="en-IL" smtClean="0"/>
              <a:pPr/>
              <a:t>04/29/2024</a:t>
            </a:fld>
            <a:endParaRPr lang="en-IL"/>
          </a:p>
        </p:txBody>
      </p:sp>
      <p:sp>
        <p:nvSpPr>
          <p:cNvPr id="19" name="מציין מיקום של מספר שקופית 5">
            <a:extLst>
              <a:ext uri="{FF2B5EF4-FFF2-40B4-BE49-F238E27FC236}">
                <a16:creationId xmlns:a16="http://schemas.microsoft.com/office/drawing/2014/main" id="{08CDD42B-BF94-4D56-A451-B1BCC5443600}"/>
              </a:ext>
            </a:extLst>
          </p:cNvPr>
          <p:cNvSpPr txBox="1">
            <a:spLocks/>
          </p:cNvSpPr>
          <p:nvPr userDrawn="1"/>
        </p:nvSpPr>
        <p:spPr>
          <a:xfrm>
            <a:off x="838200" y="6356350"/>
            <a:ext cx="2743200" cy="365125"/>
          </a:xfrm>
          <a:prstGeom prst="rect">
            <a:avLst/>
          </a:prstGeom>
        </p:spPr>
        <p:txBody>
          <a:bodyPr vert="horz" lIns="91440" tIns="45720" rIns="91440" bIns="45720" rtlCol="1" anchor="ctr"/>
          <a:lstStyle>
            <a:defPPr>
              <a:defRPr lang="en-IL"/>
            </a:defPPr>
            <a:lvl1pPr marL="0" algn="r" defTabSz="914400" rtl="1" eaLnBrk="1" latinLnBrk="0" hangingPunct="1">
              <a:defRPr sz="1200" kern="1200">
                <a:solidFill>
                  <a:schemeClr val="tx1">
                    <a:tint val="75000"/>
                  </a:schemeClr>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a:lstStyle>
          <a:p>
            <a:fld id="{2E9E1B77-8AF9-4E91-B200-8EE8A332398B}" type="slidenum">
              <a:rPr lang="en-IL" smtClean="0"/>
              <a:pPr/>
              <a:t>‹#›</a:t>
            </a:fld>
            <a:endParaRPr lang="en-IL"/>
          </a:p>
        </p:txBody>
      </p:sp>
      <p:sp>
        <p:nvSpPr>
          <p:cNvPr id="24" name="מלבן: פינות מעוגלות 23">
            <a:extLst>
              <a:ext uri="{FF2B5EF4-FFF2-40B4-BE49-F238E27FC236}">
                <a16:creationId xmlns:a16="http://schemas.microsoft.com/office/drawing/2014/main" id="{FC10AC46-D9D2-4FCB-BCF5-E6D3206DBF18}"/>
              </a:ext>
            </a:extLst>
          </p:cNvPr>
          <p:cNvSpPr/>
          <p:nvPr userDrawn="1"/>
        </p:nvSpPr>
        <p:spPr>
          <a:xfrm>
            <a:off x="-65314" y="6356350"/>
            <a:ext cx="11419114" cy="360257"/>
          </a:xfrm>
          <a:prstGeom prst="round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he-IL" b="1" dirty="0">
                <a:latin typeface="Calibri" panose="020F0502020204030204" pitchFamily="34" charset="0"/>
                <a:cs typeface="Calibri" panose="020F0502020204030204" pitchFamily="34" charset="0"/>
              </a:rPr>
              <a:t>ספורט זה לכולם – ספורט לאנשים עם מוגבלות</a:t>
            </a:r>
            <a:endParaRPr lang="en-IL" b="1" dirty="0">
              <a:latin typeface="Calibri" panose="020F0502020204030204" pitchFamily="34" charset="0"/>
              <a:cs typeface="Calibri" panose="020F0502020204030204" pitchFamily="34" charset="0"/>
            </a:endParaRPr>
          </a:p>
        </p:txBody>
      </p:sp>
      <p:pic>
        <p:nvPicPr>
          <p:cNvPr id="28" name="תמונה 27">
            <a:extLst>
              <a:ext uri="{FF2B5EF4-FFF2-40B4-BE49-F238E27FC236}">
                <a16:creationId xmlns:a16="http://schemas.microsoft.com/office/drawing/2014/main" id="{06DDC846-D943-4CB6-96C1-4907DC84651D}"/>
              </a:ext>
            </a:extLst>
          </p:cNvPr>
          <p:cNvPicPr>
            <a:picLocks noChangeAspect="1"/>
          </p:cNvPicPr>
          <p:nvPr userDrawn="1"/>
        </p:nvPicPr>
        <p:blipFill>
          <a:blip r:embed="rId14" cstate="print">
            <a:lum bright="70000" contrast="-70000"/>
            <a:extLst>
              <a:ext uri="{28A0092B-C50C-407E-A947-70E740481C1C}">
                <a14:useLocalDpi xmlns:a14="http://schemas.microsoft.com/office/drawing/2010/main"/>
              </a:ext>
            </a:extLst>
          </a:blip>
          <a:stretch>
            <a:fillRect/>
          </a:stretch>
        </p:blipFill>
        <p:spPr>
          <a:xfrm>
            <a:off x="105487" y="6356350"/>
            <a:ext cx="1040410" cy="365125"/>
          </a:xfrm>
          <a:prstGeom prst="rect">
            <a:avLst/>
          </a:prstGeom>
        </p:spPr>
      </p:pic>
      <p:sp>
        <p:nvSpPr>
          <p:cNvPr id="2" name="מלבן 1">
            <a:extLst>
              <a:ext uri="{FF2B5EF4-FFF2-40B4-BE49-F238E27FC236}">
                <a16:creationId xmlns:a16="http://schemas.microsoft.com/office/drawing/2014/main" id="{56D00F26-B322-4EF4-9C62-DE88D243FDA0}"/>
              </a:ext>
            </a:extLst>
          </p:cNvPr>
          <p:cNvSpPr/>
          <p:nvPr userDrawn="1"/>
        </p:nvSpPr>
        <p:spPr>
          <a:xfrm>
            <a:off x="-160932" y="6111551"/>
            <a:ext cx="160932" cy="746449"/>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1131125984"/>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r" defTabSz="914400" rtl="1" eaLnBrk="1" latinLnBrk="0" hangingPunct="1">
        <a:lnSpc>
          <a:spcPct val="90000"/>
        </a:lnSpc>
        <a:spcBef>
          <a:spcPct val="0"/>
        </a:spcBef>
        <a:buNone/>
        <a:defRPr sz="3200" b="1" kern="1200">
          <a:solidFill>
            <a:srgbClr val="002060"/>
          </a:solidFill>
          <a:latin typeface="Calibri" panose="020F0502020204030204" pitchFamily="34" charset="0"/>
          <a:ea typeface="+mj-ea"/>
          <a:cs typeface="Calibri" panose="020F0502020204030204" pitchFamily="34" charset="0"/>
        </a:defRPr>
      </a:lvl1pPr>
    </p:titleStyle>
    <p:bodyStyle>
      <a:lvl1pPr marL="228600" indent="-228600" algn="r" defTabSz="914400" rtl="1" eaLnBrk="1" latinLnBrk="0" hangingPunct="1">
        <a:lnSpc>
          <a:spcPct val="90000"/>
        </a:lnSpc>
        <a:spcBef>
          <a:spcPts val="1000"/>
        </a:spcBef>
        <a:buFont typeface="Wingdings" panose="05000000000000000000" pitchFamily="2" charset="2"/>
        <a:buChar char="§"/>
        <a:defRPr sz="2400" kern="1200">
          <a:solidFill>
            <a:srgbClr val="002060"/>
          </a:solidFill>
          <a:latin typeface="Calibri" panose="020F0502020204030204" pitchFamily="34" charset="0"/>
          <a:ea typeface="+mn-ea"/>
          <a:cs typeface="Calibri" panose="020F0502020204030204" pitchFamily="34" charset="0"/>
        </a:defRPr>
      </a:lvl1pPr>
      <a:lvl2pPr marL="685800" indent="-228600" algn="r" defTabSz="914400" rtl="1" eaLnBrk="1" latinLnBrk="0" hangingPunct="1">
        <a:lnSpc>
          <a:spcPct val="90000"/>
        </a:lnSpc>
        <a:spcBef>
          <a:spcPts val="500"/>
        </a:spcBef>
        <a:buFont typeface="Wingdings" panose="05000000000000000000" pitchFamily="2" charset="2"/>
        <a:buChar char="§"/>
        <a:defRPr sz="2400" kern="1200">
          <a:solidFill>
            <a:srgbClr val="002060"/>
          </a:solidFill>
          <a:latin typeface="Calibri" panose="020F0502020204030204" pitchFamily="34" charset="0"/>
          <a:ea typeface="+mn-ea"/>
          <a:cs typeface="Calibri" panose="020F0502020204030204" pitchFamily="34" charset="0"/>
        </a:defRPr>
      </a:lvl2pPr>
      <a:lvl3pPr marL="1143000" indent="-228600" algn="r" defTabSz="914400" rtl="1" eaLnBrk="1" latinLnBrk="0" hangingPunct="1">
        <a:lnSpc>
          <a:spcPct val="90000"/>
        </a:lnSpc>
        <a:spcBef>
          <a:spcPts val="500"/>
        </a:spcBef>
        <a:buFont typeface="Wingdings" panose="05000000000000000000" pitchFamily="2" charset="2"/>
        <a:buChar char="§"/>
        <a:defRPr sz="2400" kern="1200">
          <a:solidFill>
            <a:srgbClr val="002060"/>
          </a:solidFill>
          <a:latin typeface="Calibri" panose="020F0502020204030204" pitchFamily="34" charset="0"/>
          <a:ea typeface="+mn-ea"/>
          <a:cs typeface="Calibri" panose="020F0502020204030204" pitchFamily="34" charset="0"/>
        </a:defRPr>
      </a:lvl3pPr>
      <a:lvl4pPr marL="1600200" indent="-228600" algn="r" defTabSz="914400" rtl="1" eaLnBrk="1" latinLnBrk="0" hangingPunct="1">
        <a:lnSpc>
          <a:spcPct val="90000"/>
        </a:lnSpc>
        <a:spcBef>
          <a:spcPts val="500"/>
        </a:spcBef>
        <a:buFont typeface="Wingdings" panose="05000000000000000000" pitchFamily="2" charset="2"/>
        <a:buChar char="§"/>
        <a:defRPr sz="2400" kern="1200">
          <a:solidFill>
            <a:srgbClr val="002060"/>
          </a:solidFill>
          <a:latin typeface="Calibri" panose="020F0502020204030204" pitchFamily="34" charset="0"/>
          <a:ea typeface="+mn-ea"/>
          <a:cs typeface="Calibri" panose="020F0502020204030204" pitchFamily="34" charset="0"/>
        </a:defRPr>
      </a:lvl4pPr>
      <a:lvl5pPr marL="2057400" indent="-228600" algn="r" defTabSz="914400" rtl="1" eaLnBrk="1" latinLnBrk="0" hangingPunct="1">
        <a:lnSpc>
          <a:spcPct val="90000"/>
        </a:lnSpc>
        <a:spcBef>
          <a:spcPts val="500"/>
        </a:spcBef>
        <a:buFont typeface="Wingdings" panose="05000000000000000000" pitchFamily="2" charset="2"/>
        <a:buChar char="§"/>
        <a:defRPr sz="2400" kern="1200">
          <a:solidFill>
            <a:srgbClr val="002060"/>
          </a:solidFill>
          <a:latin typeface="Calibri" panose="020F0502020204030204" pitchFamily="34" charset="0"/>
          <a:ea typeface="+mn-ea"/>
          <a:cs typeface="Calibri" panose="020F0502020204030204" pitchFamily="34" charset="0"/>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video" Target="https://www.youtube.com/embed/pFuwUiHo-WI?feature=oembed" TargetMode="External"/><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1.png"/><Relationship Id="rId7" Type="http://schemas.openxmlformats.org/officeDocument/2006/relationships/image" Target="../media/image18.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21.jpeg"/><Relationship Id="rId4" Type="http://schemas.openxmlformats.org/officeDocument/2006/relationships/image" Target="../media/image12.png"/><Relationship Id="rId9"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4.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7.xml"/><Relationship Id="rId1" Type="http://schemas.openxmlformats.org/officeDocument/2006/relationships/video" Target="https://www.youtube.com/embed/F1W77kY-0c8?start=15&amp;feature=oembed" TargetMode="External"/><Relationship Id="rId4" Type="http://schemas.openxmlformats.org/officeDocument/2006/relationships/image" Target="../media/image22.jpeg"/></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14.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video" Target="https://www.youtube.com/embed/s-X_xX2BbkU?start=4&amp;feature=oembed" TargetMode="External"/><Relationship Id="rId4" Type="http://schemas.openxmlformats.org/officeDocument/2006/relationships/image" Target="../media/image25.jpeg"/></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4.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video" Target="https://www.youtube.com/embed/xACYoPAicHE?feature=oembed" TargetMode="External"/><Relationship Id="rId4" Type="http://schemas.openxmlformats.org/officeDocument/2006/relationships/image" Target="../media/image26.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7.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4.xml"/><Relationship Id="rId1" Type="http://schemas.openxmlformats.org/officeDocument/2006/relationships/slideLayout" Target="../slideLayouts/slideLayout18.xml"/><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18.xml"/><Relationship Id="rId5" Type="http://schemas.openxmlformats.org/officeDocument/2006/relationships/image" Target="../media/image40.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8.xml"/><Relationship Id="rId5" Type="http://schemas.openxmlformats.org/officeDocument/2006/relationships/image" Target="../media/image43.png"/><Relationship Id="rId4" Type="http://schemas.openxmlformats.org/officeDocument/2006/relationships/image" Target="../media/image42.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3.xml"/><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17.xml"/><Relationship Id="rId1" Type="http://schemas.openxmlformats.org/officeDocument/2006/relationships/video" Target="https://www.youtube.com/embed/7OK8WbFRSxI?start=1&amp;feature=oembed" TargetMode="External"/><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46.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1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18.xml"/><Relationship Id="rId1" Type="http://schemas.openxmlformats.org/officeDocument/2006/relationships/video" Target="https://www.youtube.com/embed/erwJaK0raa4?feature=oembed" TargetMode="External"/><Relationship Id="rId4" Type="http://schemas.openxmlformats.org/officeDocument/2006/relationships/image" Target="../media/image51.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38.xml"/><Relationship Id="rId1" Type="http://schemas.openxmlformats.org/officeDocument/2006/relationships/slideLayout" Target="../slideLayouts/slideLayout1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18.xml"/><Relationship Id="rId1" Type="http://schemas.openxmlformats.org/officeDocument/2006/relationships/video" Target="https://www.youtube.com/embed/IocLkk3aYlk?feature=oembed" TargetMode="Externa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40.xml.rels><?xml version="1.0" encoding="UTF-8" standalone="yes"?>
<Relationships xmlns="http://schemas.openxmlformats.org/package/2006/relationships"><Relationship Id="rId8" Type="http://schemas.openxmlformats.org/officeDocument/2006/relationships/image" Target="../media/image57.sv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40.xml"/><Relationship Id="rId1" Type="http://schemas.openxmlformats.org/officeDocument/2006/relationships/slideLayout" Target="../slideLayouts/slideLayout18.xml"/><Relationship Id="rId6" Type="http://schemas.openxmlformats.org/officeDocument/2006/relationships/image" Target="../media/image55.svg"/><Relationship Id="rId5" Type="http://schemas.openxmlformats.org/officeDocument/2006/relationships/image" Target="../media/image54.png"/><Relationship Id="rId4" Type="http://schemas.openxmlformats.org/officeDocument/2006/relationships/image" Target="../media/image53.sv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8.xml"/><Relationship Id="rId1" Type="http://schemas.openxmlformats.org/officeDocument/2006/relationships/video" Target="https://www.youtube.com/embed/IocLkk3aYlk?feature=oembed" TargetMode="Externa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תיבת טקסט 7">
            <a:extLst>
              <a:ext uri="{FF2B5EF4-FFF2-40B4-BE49-F238E27FC236}">
                <a16:creationId xmlns:a16="http://schemas.microsoft.com/office/drawing/2014/main" id="{C2DC15CE-2817-4492-9D46-5229C9B36CEE}"/>
              </a:ext>
            </a:extLst>
          </p:cNvPr>
          <p:cNvSpPr txBox="1"/>
          <p:nvPr/>
        </p:nvSpPr>
        <p:spPr>
          <a:xfrm>
            <a:off x="6195527" y="1317467"/>
            <a:ext cx="5830596" cy="646331"/>
          </a:xfrm>
          <a:prstGeom prst="rect">
            <a:avLst/>
          </a:prstGeom>
          <a:solidFill>
            <a:schemeClr val="bg1">
              <a:lumMod val="95000"/>
            </a:schemeClr>
          </a:solidFill>
        </p:spPr>
        <p:txBody>
          <a:bodyPr wrap="square" rtlCol="0">
            <a:spAutoFit/>
          </a:bodyPr>
          <a:lstStyle/>
          <a:p>
            <a:pPr algn="r" rtl="1"/>
            <a:r>
              <a:rPr lang="he-IL" sz="1200" dirty="0">
                <a:latin typeface="Calibri" panose="020F0502020204030204" pitchFamily="34" charset="0"/>
                <a:cs typeface="Calibri" panose="020F0502020204030204" pitchFamily="34" charset="0"/>
              </a:rPr>
              <a:t>קהל יעד: כיתות ג'-ח' </a:t>
            </a:r>
          </a:p>
          <a:p>
            <a:pPr algn="r" rtl="1"/>
            <a:r>
              <a:rPr lang="he-IL" sz="1200" dirty="0">
                <a:latin typeface="Calibri" panose="020F0502020204030204" pitchFamily="34" charset="0"/>
                <a:cs typeface="Calibri" panose="020F0502020204030204" pitchFamily="34" charset="0"/>
              </a:rPr>
              <a:t>משך זמן: 45 דקות </a:t>
            </a:r>
          </a:p>
          <a:p>
            <a:pPr algn="r" rtl="1"/>
            <a:r>
              <a:rPr lang="he-IL" sz="1200" dirty="0">
                <a:latin typeface="Calibri" panose="020F0502020204030204" pitchFamily="34" charset="0"/>
                <a:cs typeface="Calibri" panose="020F0502020204030204" pitchFamily="34" charset="0"/>
              </a:rPr>
              <a:t>עזרים: מחשב + מצגת + מקרן  + חיבור לאינטרנט</a:t>
            </a:r>
            <a:endParaRPr lang="en-IL" sz="1200" dirty="0">
              <a:latin typeface="Calibri" panose="020F0502020204030204" pitchFamily="34" charset="0"/>
              <a:cs typeface="Calibri" panose="020F0502020204030204" pitchFamily="34" charset="0"/>
            </a:endParaRPr>
          </a:p>
        </p:txBody>
      </p:sp>
      <p:sp>
        <p:nvSpPr>
          <p:cNvPr id="9" name="תיבת טקסט 8">
            <a:extLst>
              <a:ext uri="{FF2B5EF4-FFF2-40B4-BE49-F238E27FC236}">
                <a16:creationId xmlns:a16="http://schemas.microsoft.com/office/drawing/2014/main" id="{038D8BB8-D85D-49F9-B831-1BFA2D58B5D1}"/>
              </a:ext>
            </a:extLst>
          </p:cNvPr>
          <p:cNvSpPr txBox="1"/>
          <p:nvPr/>
        </p:nvSpPr>
        <p:spPr>
          <a:xfrm>
            <a:off x="4522573" y="2043212"/>
            <a:ext cx="7529468" cy="1200329"/>
          </a:xfrm>
          <a:prstGeom prst="rect">
            <a:avLst/>
          </a:prstGeom>
          <a:noFill/>
        </p:spPr>
        <p:txBody>
          <a:bodyPr wrap="square" rtlCol="0">
            <a:spAutoFit/>
          </a:bodyPr>
          <a:lstStyle/>
          <a:p>
            <a:pPr algn="r" rtl="1"/>
            <a:r>
              <a:rPr lang="he-IL" sz="1200" b="1" dirty="0">
                <a:latin typeface="Calibri" panose="020F0502020204030204" pitchFamily="34" charset="0"/>
                <a:cs typeface="Calibri" panose="020F0502020204030204" pitchFamily="34" charset="0"/>
              </a:rPr>
              <a:t>מטרת הפעילות: </a:t>
            </a:r>
            <a:r>
              <a:rPr lang="he-IL" sz="1200" dirty="0">
                <a:latin typeface="Calibri" panose="020F0502020204030204" pitchFamily="34" charset="0"/>
                <a:cs typeface="Calibri" panose="020F0502020204030204" pitchFamily="34" charset="0"/>
              </a:rPr>
              <a:t>הבנה כי ספורט הוא לכולם וגם אנשים עם מוגבלות יכולים להתחרות ולהיות ספורטאים</a:t>
            </a:r>
          </a:p>
          <a:p>
            <a:pPr algn="r" rtl="1"/>
            <a:r>
              <a:rPr lang="he-IL" sz="1200" b="1" dirty="0">
                <a:latin typeface="Calibri" panose="020F0502020204030204" pitchFamily="34" charset="0"/>
                <a:cs typeface="Calibri" panose="020F0502020204030204" pitchFamily="34" charset="0"/>
              </a:rPr>
              <a:t>הכנות מקדימות</a:t>
            </a:r>
            <a:r>
              <a:rPr lang="he-IL" sz="1200" dirty="0">
                <a:latin typeface="Calibri" panose="020F0502020204030204" pitchFamily="34" charset="0"/>
                <a:cs typeface="Calibri" panose="020F0502020204030204" pitchFamily="34" charset="0"/>
              </a:rPr>
              <a:t>: </a:t>
            </a:r>
          </a:p>
          <a:p>
            <a:pPr marL="171450" indent="-171450" algn="r" rtl="1">
              <a:buFont typeface="Arial" panose="020B0604020202020204" pitchFamily="34" charset="0"/>
              <a:buChar char="•"/>
            </a:pPr>
            <a:r>
              <a:rPr lang="he-IL" sz="1200" dirty="0">
                <a:latin typeface="Calibri" panose="020F0502020204030204" pitchFamily="34" charset="0"/>
                <a:cs typeface="Calibri" panose="020F0502020204030204" pitchFamily="34" charset="0"/>
              </a:rPr>
              <a:t>שלב א' – יש להיערך לשיעור על ידי קריאת כל ההערות בתחתית כל השקפים - במדריך למורה.</a:t>
            </a:r>
            <a:br>
              <a:rPr lang="en-US" sz="1200" dirty="0">
                <a:latin typeface="Calibri" panose="020F0502020204030204" pitchFamily="34" charset="0"/>
                <a:cs typeface="Calibri" panose="020F0502020204030204" pitchFamily="34" charset="0"/>
              </a:rPr>
            </a:br>
            <a:r>
              <a:rPr lang="he-IL" sz="1200" dirty="0">
                <a:latin typeface="Calibri" panose="020F0502020204030204" pitchFamily="34" charset="0"/>
                <a:cs typeface="Calibri" panose="020F0502020204030204" pitchFamily="34" charset="0"/>
              </a:rPr>
              <a:t>במקרה ורוצים להכין ברכה מצולמת של התלמידים לספורטאים הפראלימפיים, יש לוודא אישורי חשיפה</a:t>
            </a:r>
          </a:p>
          <a:p>
            <a:pPr marL="171450" indent="-171450" algn="r" rtl="1">
              <a:buFont typeface="Arial" panose="020B0604020202020204" pitchFamily="34" charset="0"/>
              <a:buChar char="•"/>
            </a:pPr>
            <a:r>
              <a:rPr lang="he-IL" sz="1200" dirty="0">
                <a:latin typeface="Calibri" panose="020F0502020204030204" pitchFamily="34" charset="0"/>
                <a:cs typeface="Calibri" panose="020F0502020204030204" pitchFamily="34" charset="0"/>
              </a:rPr>
              <a:t>שלב ב' – יש להפעיל את הסרטונים לפני תחילת השיעור (פירוט על דרך ההפעלה בשקף הבא)</a:t>
            </a:r>
          </a:p>
          <a:p>
            <a:pPr marL="171450" indent="-171450" algn="r" rtl="1">
              <a:buFont typeface="Arial" panose="020B0604020202020204" pitchFamily="34" charset="0"/>
              <a:buChar char="•"/>
            </a:pPr>
            <a:r>
              <a:rPr lang="he-IL" sz="1200" dirty="0">
                <a:latin typeface="Calibri" panose="020F0502020204030204" pitchFamily="34" charset="0"/>
                <a:cs typeface="Calibri" panose="020F0502020204030204" pitchFamily="34" charset="0"/>
              </a:rPr>
              <a:t>שלב ג' – בשיעור עצמו יש להקרין את המצגת במצב הקרנה </a:t>
            </a:r>
            <a:endParaRPr lang="en-IL" sz="1200" dirty="0">
              <a:latin typeface="Calibri" panose="020F0502020204030204" pitchFamily="34" charset="0"/>
              <a:cs typeface="Calibri" panose="020F0502020204030204" pitchFamily="34" charset="0"/>
            </a:endParaRPr>
          </a:p>
        </p:txBody>
      </p:sp>
      <p:sp>
        <p:nvSpPr>
          <p:cNvPr id="10" name="תיבת טקסט 9">
            <a:extLst>
              <a:ext uri="{FF2B5EF4-FFF2-40B4-BE49-F238E27FC236}">
                <a16:creationId xmlns:a16="http://schemas.microsoft.com/office/drawing/2014/main" id="{EAC1ED27-81FC-4443-8F99-371ABEB95195}"/>
              </a:ext>
            </a:extLst>
          </p:cNvPr>
          <p:cNvSpPr txBox="1"/>
          <p:nvPr/>
        </p:nvSpPr>
        <p:spPr>
          <a:xfrm>
            <a:off x="6195527" y="961054"/>
            <a:ext cx="5856514" cy="276999"/>
          </a:xfrm>
          <a:prstGeom prst="rect">
            <a:avLst/>
          </a:prstGeom>
          <a:noFill/>
        </p:spPr>
        <p:txBody>
          <a:bodyPr wrap="square" rtlCol="0">
            <a:spAutoFit/>
          </a:bodyPr>
          <a:lstStyle/>
          <a:p>
            <a:r>
              <a:rPr lang="he-IL" sz="1200" dirty="0">
                <a:latin typeface="Calibri" panose="020F0502020204030204" pitchFamily="34" charset="0"/>
                <a:cs typeface="Calibri" panose="020F0502020204030204" pitchFamily="34" charset="0"/>
              </a:rPr>
              <a:t>שקף למעביר הפעילות – לא לתצוגה</a:t>
            </a:r>
            <a:endParaRPr lang="en-IL" sz="1200" dirty="0">
              <a:latin typeface="Calibri" panose="020F0502020204030204" pitchFamily="34" charset="0"/>
              <a:cs typeface="Calibri" panose="020F0502020204030204" pitchFamily="34" charset="0"/>
            </a:endParaRPr>
          </a:p>
        </p:txBody>
      </p:sp>
      <p:graphicFrame>
        <p:nvGraphicFramePr>
          <p:cNvPr id="11" name="טבלה 15">
            <a:extLst>
              <a:ext uri="{FF2B5EF4-FFF2-40B4-BE49-F238E27FC236}">
                <a16:creationId xmlns:a16="http://schemas.microsoft.com/office/drawing/2014/main" id="{A4832F63-9BF1-476F-92A2-86D7470BFFAD}"/>
              </a:ext>
            </a:extLst>
          </p:cNvPr>
          <p:cNvGraphicFramePr>
            <a:graphicFrameLocks noGrp="1"/>
          </p:cNvGraphicFramePr>
          <p:nvPr>
            <p:extLst>
              <p:ext uri="{D42A27DB-BD31-4B8C-83A1-F6EECF244321}">
                <p14:modId xmlns:p14="http://schemas.microsoft.com/office/powerpoint/2010/main" val="444992133"/>
              </p:ext>
            </p:extLst>
          </p:nvPr>
        </p:nvGraphicFramePr>
        <p:xfrm>
          <a:off x="1161597" y="3634363"/>
          <a:ext cx="9868806" cy="2667000"/>
        </p:xfrm>
        <a:graphic>
          <a:graphicData uri="http://schemas.openxmlformats.org/drawingml/2006/table">
            <a:tbl>
              <a:tblPr firstRow="1" bandRow="1">
                <a:tableStyleId>{5940675A-B579-460E-94D1-54222C63F5DA}</a:tableStyleId>
              </a:tblPr>
              <a:tblGrid>
                <a:gridCol w="1388787">
                  <a:extLst>
                    <a:ext uri="{9D8B030D-6E8A-4147-A177-3AD203B41FA5}">
                      <a16:colId xmlns:a16="http://schemas.microsoft.com/office/drawing/2014/main" val="3835026674"/>
                    </a:ext>
                  </a:extLst>
                </a:gridCol>
                <a:gridCol w="5281600">
                  <a:extLst>
                    <a:ext uri="{9D8B030D-6E8A-4147-A177-3AD203B41FA5}">
                      <a16:colId xmlns:a16="http://schemas.microsoft.com/office/drawing/2014/main" val="236333188"/>
                    </a:ext>
                  </a:extLst>
                </a:gridCol>
                <a:gridCol w="2104223">
                  <a:extLst>
                    <a:ext uri="{9D8B030D-6E8A-4147-A177-3AD203B41FA5}">
                      <a16:colId xmlns:a16="http://schemas.microsoft.com/office/drawing/2014/main" val="2229622900"/>
                    </a:ext>
                  </a:extLst>
                </a:gridCol>
                <a:gridCol w="1094196">
                  <a:extLst>
                    <a:ext uri="{9D8B030D-6E8A-4147-A177-3AD203B41FA5}">
                      <a16:colId xmlns:a16="http://schemas.microsoft.com/office/drawing/2014/main" val="1979765416"/>
                    </a:ext>
                  </a:extLst>
                </a:gridCol>
              </a:tblGrid>
              <a:tr h="370840">
                <a:tc>
                  <a:txBody>
                    <a:bodyPr/>
                    <a:lstStyle/>
                    <a:p>
                      <a:pPr algn="ctr" rtl="1"/>
                      <a:r>
                        <a:rPr lang="he-IL" sz="1400" b="1" dirty="0">
                          <a:latin typeface="Calibri" panose="020F0502020204030204" pitchFamily="34" charset="0"/>
                          <a:cs typeface="Calibri" panose="020F0502020204030204" pitchFamily="34" charset="0"/>
                        </a:rPr>
                        <a:t>שקף</a:t>
                      </a:r>
                      <a:endParaRPr lang="en-IL" sz="1400" b="1" dirty="0">
                        <a:latin typeface="Calibri" panose="020F0502020204030204" pitchFamily="34" charset="0"/>
                        <a:cs typeface="Calibri" panose="020F0502020204030204" pitchFamily="34" charset="0"/>
                      </a:endParaRPr>
                    </a:p>
                  </a:txBody>
                  <a:tcPr/>
                </a:tc>
                <a:tc>
                  <a:txBody>
                    <a:bodyPr/>
                    <a:lstStyle/>
                    <a:p>
                      <a:pPr algn="ctr" rtl="1"/>
                      <a:r>
                        <a:rPr lang="he-IL" sz="1400" b="1" dirty="0">
                          <a:latin typeface="Calibri" panose="020F0502020204030204" pitchFamily="34" charset="0"/>
                          <a:cs typeface="Calibri" panose="020F0502020204030204" pitchFamily="34" charset="0"/>
                        </a:rPr>
                        <a:t>פירוט</a:t>
                      </a:r>
                      <a:endParaRPr lang="en-IL" sz="1400" b="1" dirty="0">
                        <a:latin typeface="Calibri" panose="020F0502020204030204" pitchFamily="34" charset="0"/>
                        <a:cs typeface="Calibri" panose="020F0502020204030204" pitchFamily="34" charset="0"/>
                      </a:endParaRPr>
                    </a:p>
                  </a:txBody>
                  <a:tcPr/>
                </a:tc>
                <a:tc>
                  <a:txBody>
                    <a:bodyPr/>
                    <a:lstStyle/>
                    <a:p>
                      <a:pPr algn="ctr" rtl="1"/>
                      <a:r>
                        <a:rPr lang="he-IL" sz="1400" b="1" dirty="0">
                          <a:latin typeface="Calibri" panose="020F0502020204030204" pitchFamily="34" charset="0"/>
                          <a:cs typeface="Calibri" panose="020F0502020204030204" pitchFamily="34" charset="0"/>
                        </a:rPr>
                        <a:t>נושא</a:t>
                      </a:r>
                      <a:endParaRPr lang="en-IL" sz="1400" b="1" dirty="0">
                        <a:latin typeface="Calibri" panose="020F0502020204030204" pitchFamily="34" charset="0"/>
                        <a:cs typeface="Calibri" panose="020F0502020204030204" pitchFamily="34" charset="0"/>
                      </a:endParaRPr>
                    </a:p>
                  </a:txBody>
                  <a:tcPr/>
                </a:tc>
                <a:tc>
                  <a:txBody>
                    <a:bodyPr/>
                    <a:lstStyle/>
                    <a:p>
                      <a:pPr algn="ctr" rtl="1"/>
                      <a:r>
                        <a:rPr lang="he-IL" sz="1400" b="1" dirty="0">
                          <a:latin typeface="Calibri" panose="020F0502020204030204" pitchFamily="34" charset="0"/>
                          <a:cs typeface="Calibri" panose="020F0502020204030204" pitchFamily="34" charset="0"/>
                        </a:rPr>
                        <a:t>זמן בדקות</a:t>
                      </a:r>
                      <a:endParaRPr lang="en-IL" sz="1400" b="1"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740665102"/>
                  </a:ext>
                </a:extLst>
              </a:tr>
              <a:tr h="370840">
                <a:tc>
                  <a:txBody>
                    <a:bodyPr/>
                    <a:lstStyle/>
                    <a:p>
                      <a:pPr algn="r" rtl="1"/>
                      <a:r>
                        <a:rPr lang="en-US" sz="1400" dirty="0">
                          <a:latin typeface="Calibri" panose="020F0502020204030204" pitchFamily="34" charset="0"/>
                          <a:cs typeface="Calibri" panose="020F0502020204030204" pitchFamily="34" charset="0"/>
                        </a:rPr>
                        <a:t>3-5</a:t>
                      </a:r>
                      <a:endParaRPr lang="en-IL" sz="1400" dirty="0">
                        <a:latin typeface="Calibri" panose="020F0502020204030204" pitchFamily="34" charset="0"/>
                        <a:cs typeface="Calibri" panose="020F0502020204030204" pitchFamily="34" charset="0"/>
                      </a:endParaRPr>
                    </a:p>
                  </a:txBody>
                  <a:tcPr/>
                </a:tc>
                <a:tc>
                  <a:txBody>
                    <a:bodyPr/>
                    <a:lstStyle/>
                    <a:p>
                      <a:pPr algn="r" rtl="1"/>
                      <a:r>
                        <a:rPr lang="he-IL" sz="1400" dirty="0">
                          <a:latin typeface="Calibri" panose="020F0502020204030204" pitchFamily="34" charset="0"/>
                          <a:cs typeface="Calibri" panose="020F0502020204030204" pitchFamily="34" charset="0"/>
                        </a:rPr>
                        <a:t>צפייה מונחית בסרטון על ספורט פראלימפי והעלאת רגשות שעולים מהצפייה </a:t>
                      </a:r>
                      <a:endParaRPr lang="en-IL" sz="1400" dirty="0">
                        <a:latin typeface="Calibri" panose="020F0502020204030204" pitchFamily="34" charset="0"/>
                        <a:cs typeface="Calibri" panose="020F0502020204030204" pitchFamily="34" charset="0"/>
                      </a:endParaRPr>
                    </a:p>
                  </a:txBody>
                  <a:tcPr/>
                </a:tc>
                <a:tc>
                  <a:txBody>
                    <a:bodyPr/>
                    <a:lstStyle/>
                    <a:p>
                      <a:pPr algn="r" rtl="1"/>
                      <a:r>
                        <a:rPr lang="he-IL" sz="1400" dirty="0">
                          <a:latin typeface="Calibri" panose="020F0502020204030204" pitchFamily="34" charset="0"/>
                          <a:cs typeface="Calibri" panose="020F0502020204030204" pitchFamily="34" charset="0"/>
                        </a:rPr>
                        <a:t>פתיחה</a:t>
                      </a:r>
                      <a:endParaRPr lang="en-IL" sz="1400" dirty="0">
                        <a:latin typeface="Calibri" panose="020F0502020204030204" pitchFamily="34" charset="0"/>
                        <a:cs typeface="Calibri" panose="020F0502020204030204" pitchFamily="34" charset="0"/>
                      </a:endParaRPr>
                    </a:p>
                  </a:txBody>
                  <a:tcPr/>
                </a:tc>
                <a:tc>
                  <a:txBody>
                    <a:bodyPr/>
                    <a:lstStyle/>
                    <a:p>
                      <a:pPr algn="r" rtl="1"/>
                      <a:r>
                        <a:rPr lang="he-IL" sz="1400" dirty="0">
                          <a:latin typeface="Calibri" panose="020F0502020204030204" pitchFamily="34" charset="0"/>
                          <a:cs typeface="Calibri" panose="020F0502020204030204" pitchFamily="34" charset="0"/>
                        </a:rPr>
                        <a:t>5</a:t>
                      </a:r>
                      <a:endParaRPr lang="en-IL" sz="1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632868252"/>
                  </a:ext>
                </a:extLst>
              </a:tr>
              <a:tr h="370840">
                <a:tc>
                  <a:txBody>
                    <a:bodyPr/>
                    <a:lstStyle/>
                    <a:p>
                      <a:pPr algn="r" rtl="1"/>
                      <a:r>
                        <a:rPr lang="he-IL" sz="1400" dirty="0">
                          <a:latin typeface="Calibri" panose="020F0502020204030204" pitchFamily="34" charset="0"/>
                          <a:cs typeface="Calibri" panose="020F0502020204030204" pitchFamily="34" charset="0"/>
                        </a:rPr>
                        <a:t>6-20</a:t>
                      </a:r>
                      <a:endParaRPr lang="en-IL" sz="1400" dirty="0">
                        <a:latin typeface="Calibri" panose="020F0502020204030204" pitchFamily="34" charset="0"/>
                        <a:cs typeface="Calibri" panose="020F0502020204030204" pitchFamily="34" charset="0"/>
                      </a:endParaRPr>
                    </a:p>
                  </a:txBody>
                  <a:tcPr/>
                </a:tc>
                <a:tc>
                  <a:txBody>
                    <a:bodyPr/>
                    <a:lstStyle/>
                    <a:p>
                      <a:pPr algn="r" rtl="1"/>
                      <a:r>
                        <a:rPr lang="he-IL" sz="1400" dirty="0">
                          <a:latin typeface="Calibri" panose="020F0502020204030204" pitchFamily="34" charset="0"/>
                          <a:cs typeface="Calibri" panose="020F0502020204030204" pitchFamily="34" charset="0"/>
                        </a:rPr>
                        <a:t>חידון אמריקאי על משמעות המושג פראלימפי, דוגמאות לסוגי ספורט שונים ולקויות שונות </a:t>
                      </a:r>
                      <a:endParaRPr lang="en-IL" sz="1400" dirty="0">
                        <a:latin typeface="Calibri" panose="020F0502020204030204" pitchFamily="34" charset="0"/>
                        <a:cs typeface="Calibri" panose="020F0502020204030204" pitchFamily="34" charset="0"/>
                      </a:endParaRPr>
                    </a:p>
                  </a:txBody>
                  <a:tcPr/>
                </a:tc>
                <a:tc>
                  <a:txBody>
                    <a:bodyPr/>
                    <a:lstStyle/>
                    <a:p>
                      <a:pPr algn="r" rtl="1"/>
                      <a:r>
                        <a:rPr lang="he-IL" sz="1400" dirty="0">
                          <a:latin typeface="Calibri" panose="020F0502020204030204" pitchFamily="34" charset="0"/>
                          <a:cs typeface="Calibri" panose="020F0502020204030204" pitchFamily="34" charset="0"/>
                        </a:rPr>
                        <a:t>ספורט הפראלימפי</a:t>
                      </a:r>
                      <a:endParaRPr lang="en-IL" sz="1400" dirty="0">
                        <a:latin typeface="Calibri" panose="020F0502020204030204" pitchFamily="34" charset="0"/>
                        <a:cs typeface="Calibri" panose="020F0502020204030204" pitchFamily="34" charset="0"/>
                      </a:endParaRPr>
                    </a:p>
                  </a:txBody>
                  <a:tcPr/>
                </a:tc>
                <a:tc>
                  <a:txBody>
                    <a:bodyPr/>
                    <a:lstStyle/>
                    <a:p>
                      <a:pPr algn="r" rtl="1"/>
                      <a:r>
                        <a:rPr lang="en-US" sz="1400" dirty="0">
                          <a:latin typeface="Calibri" panose="020F0502020204030204" pitchFamily="34" charset="0"/>
                          <a:cs typeface="Calibri" panose="020F0502020204030204" pitchFamily="34" charset="0"/>
                        </a:rPr>
                        <a:t>15</a:t>
                      </a:r>
                      <a:endParaRPr lang="en-IL" sz="1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15921249"/>
                  </a:ext>
                </a:extLst>
              </a:tr>
              <a:tr h="370840">
                <a:tc>
                  <a:txBody>
                    <a:bodyPr/>
                    <a:lstStyle/>
                    <a:p>
                      <a:pPr algn="r" rtl="1"/>
                      <a:r>
                        <a:rPr lang="he-IL" sz="1400" dirty="0">
                          <a:latin typeface="Calibri" panose="020F0502020204030204" pitchFamily="34" charset="0"/>
                          <a:cs typeface="Calibri" panose="020F0502020204030204" pitchFamily="34" charset="0"/>
                        </a:rPr>
                        <a:t>21-27</a:t>
                      </a:r>
                      <a:endParaRPr lang="en-IL" sz="1400" dirty="0">
                        <a:latin typeface="Calibri" panose="020F0502020204030204" pitchFamily="34" charset="0"/>
                        <a:cs typeface="Calibri" panose="020F0502020204030204" pitchFamily="34" charset="0"/>
                      </a:endParaRPr>
                    </a:p>
                  </a:txBody>
                  <a:tcPr/>
                </a:tc>
                <a:tc>
                  <a:txBody>
                    <a:bodyPr/>
                    <a:lstStyle/>
                    <a:p>
                      <a:pPr algn="r" rtl="1"/>
                      <a:r>
                        <a:rPr lang="he-IL" sz="1400" dirty="0">
                          <a:latin typeface="Calibri" panose="020F0502020204030204" pitchFamily="34" charset="0"/>
                          <a:cs typeface="Calibri" panose="020F0502020204030204" pitchFamily="34" charset="0"/>
                        </a:rPr>
                        <a:t>שקפי מידע על סיווג בספורט הכללי (לדוגמא: בנים בנות, גילאים, משקלים) וסיווג בספורט הפראלימפי</a:t>
                      </a:r>
                      <a:endParaRPr lang="en-IL" sz="1400" dirty="0">
                        <a:latin typeface="Calibri" panose="020F0502020204030204" pitchFamily="34" charset="0"/>
                        <a:cs typeface="Calibri" panose="020F0502020204030204" pitchFamily="34" charset="0"/>
                      </a:endParaRPr>
                    </a:p>
                  </a:txBody>
                  <a:tcPr/>
                </a:tc>
                <a:tc>
                  <a:txBody>
                    <a:bodyPr/>
                    <a:lstStyle/>
                    <a:p>
                      <a:pPr algn="r" rtl="1"/>
                      <a:r>
                        <a:rPr lang="he-IL" sz="1400" dirty="0">
                          <a:latin typeface="Calibri" panose="020F0502020204030204" pitchFamily="34" charset="0"/>
                          <a:cs typeface="Calibri" panose="020F0502020204030204" pitchFamily="34" charset="0"/>
                        </a:rPr>
                        <a:t>סיווג – יוצר תחרותיות </a:t>
                      </a:r>
                      <a:endParaRPr lang="en-IL" sz="1400" dirty="0">
                        <a:latin typeface="Calibri" panose="020F0502020204030204" pitchFamily="34" charset="0"/>
                        <a:cs typeface="Calibri" panose="020F0502020204030204" pitchFamily="34" charset="0"/>
                      </a:endParaRPr>
                    </a:p>
                  </a:txBody>
                  <a:tcPr/>
                </a:tc>
                <a:tc>
                  <a:txBody>
                    <a:bodyPr/>
                    <a:lstStyle/>
                    <a:p>
                      <a:pPr algn="r" rtl="1"/>
                      <a:r>
                        <a:rPr lang="he-IL" sz="1400" dirty="0">
                          <a:latin typeface="Calibri" panose="020F0502020204030204" pitchFamily="34" charset="0"/>
                          <a:cs typeface="Calibri" panose="020F0502020204030204" pitchFamily="34" charset="0"/>
                        </a:rPr>
                        <a:t>10</a:t>
                      </a:r>
                      <a:endParaRPr lang="en-IL" sz="1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81577979"/>
                  </a:ext>
                </a:extLst>
              </a:tr>
              <a:tr h="370840">
                <a:tc>
                  <a:txBody>
                    <a:bodyPr/>
                    <a:lstStyle/>
                    <a:p>
                      <a:pPr algn="r" rtl="1"/>
                      <a:r>
                        <a:rPr lang="he-IL" sz="1400" dirty="0">
                          <a:latin typeface="Calibri" panose="020F0502020204030204" pitchFamily="34" charset="0"/>
                          <a:cs typeface="Calibri" panose="020F0502020204030204" pitchFamily="34" charset="0"/>
                        </a:rPr>
                        <a:t>28-37</a:t>
                      </a:r>
                      <a:endParaRPr lang="en-IL" sz="1400" dirty="0">
                        <a:latin typeface="Calibri" panose="020F0502020204030204" pitchFamily="34" charset="0"/>
                        <a:cs typeface="Calibri" panose="020F0502020204030204" pitchFamily="34" charset="0"/>
                      </a:endParaRPr>
                    </a:p>
                  </a:txBody>
                  <a:tcPr/>
                </a:tc>
                <a:tc>
                  <a:txBody>
                    <a:bodyPr/>
                    <a:lstStyle/>
                    <a:p>
                      <a:pPr algn="r" rtl="1"/>
                      <a:r>
                        <a:rPr lang="he-IL" sz="1400" dirty="0">
                          <a:latin typeface="Calibri" panose="020F0502020204030204" pitchFamily="34" charset="0"/>
                          <a:cs typeface="Calibri" panose="020F0502020204030204" pitchFamily="34" charset="0"/>
                        </a:rPr>
                        <a:t>תרגיל בחשיבה יצירתית להתאמת ספורט למוגבלות </a:t>
                      </a:r>
                      <a:endParaRPr lang="en-IL" sz="1400" dirty="0">
                        <a:latin typeface="Calibri" panose="020F0502020204030204" pitchFamily="34" charset="0"/>
                        <a:cs typeface="Calibri" panose="020F0502020204030204" pitchFamily="34" charset="0"/>
                      </a:endParaRPr>
                    </a:p>
                  </a:txBody>
                  <a:tcPr/>
                </a:tc>
                <a:tc>
                  <a:txBody>
                    <a:bodyPr/>
                    <a:lstStyle/>
                    <a:p>
                      <a:pPr algn="r" rtl="1"/>
                      <a:r>
                        <a:rPr lang="he-IL" sz="1400" dirty="0">
                          <a:latin typeface="Calibri" panose="020F0502020204030204" pitchFamily="34" charset="0"/>
                          <a:cs typeface="Calibri" panose="020F0502020204030204" pitchFamily="34" charset="0"/>
                        </a:rPr>
                        <a:t>התאמת ספורט למוגבלות </a:t>
                      </a:r>
                      <a:endParaRPr lang="en-IL" sz="1400" dirty="0">
                        <a:latin typeface="Calibri" panose="020F0502020204030204" pitchFamily="34" charset="0"/>
                        <a:cs typeface="Calibri" panose="020F0502020204030204" pitchFamily="34" charset="0"/>
                      </a:endParaRPr>
                    </a:p>
                  </a:txBody>
                  <a:tcPr/>
                </a:tc>
                <a:tc>
                  <a:txBody>
                    <a:bodyPr/>
                    <a:lstStyle/>
                    <a:p>
                      <a:pPr algn="r" rtl="1"/>
                      <a:r>
                        <a:rPr lang="he-IL" sz="1400" dirty="0">
                          <a:latin typeface="Calibri" panose="020F0502020204030204" pitchFamily="34" charset="0"/>
                          <a:cs typeface="Calibri" panose="020F0502020204030204" pitchFamily="34" charset="0"/>
                        </a:rPr>
                        <a:t>10</a:t>
                      </a:r>
                      <a:endParaRPr lang="en-IL" sz="1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4283424970"/>
                  </a:ext>
                </a:extLst>
              </a:tr>
              <a:tr h="370840">
                <a:tc>
                  <a:txBody>
                    <a:bodyPr/>
                    <a:lstStyle/>
                    <a:p>
                      <a:pPr algn="r" rtl="1"/>
                      <a:r>
                        <a:rPr lang="he-IL" sz="1400" dirty="0">
                          <a:latin typeface="Calibri" panose="020F0502020204030204" pitchFamily="34" charset="0"/>
                          <a:cs typeface="Calibri" panose="020F0502020204030204" pitchFamily="34" charset="0"/>
                        </a:rPr>
                        <a:t>38-40</a:t>
                      </a:r>
                      <a:endParaRPr lang="en-IL" sz="1400" dirty="0">
                        <a:latin typeface="Calibri" panose="020F0502020204030204" pitchFamily="34" charset="0"/>
                        <a:cs typeface="Calibri" panose="020F0502020204030204" pitchFamily="34" charset="0"/>
                      </a:endParaRPr>
                    </a:p>
                  </a:txBody>
                  <a:tcPr/>
                </a:tc>
                <a:tc>
                  <a:txBody>
                    <a:bodyPr/>
                    <a:lstStyle/>
                    <a:p>
                      <a:pPr algn="r" rtl="1"/>
                      <a:r>
                        <a:rPr lang="he-IL" sz="1400" dirty="0">
                          <a:latin typeface="Calibri" panose="020F0502020204030204" pitchFamily="34" charset="0"/>
                          <a:cs typeface="Calibri" panose="020F0502020204030204" pitchFamily="34" charset="0"/>
                        </a:rPr>
                        <a:t>שליחת ברכה כיתתית למשלחת למשחקים הפראלימפיים בפריז 2024 שתעלה באתר של הוועד הפראלימפי הישראלי</a:t>
                      </a:r>
                      <a:endParaRPr lang="en-IL" sz="1400" dirty="0">
                        <a:latin typeface="Calibri" panose="020F0502020204030204" pitchFamily="34" charset="0"/>
                        <a:cs typeface="Calibri" panose="020F0502020204030204" pitchFamily="34" charset="0"/>
                      </a:endParaRPr>
                    </a:p>
                  </a:txBody>
                  <a:tcPr/>
                </a:tc>
                <a:tc>
                  <a:txBody>
                    <a:bodyPr/>
                    <a:lstStyle/>
                    <a:p>
                      <a:pPr algn="r" rtl="1"/>
                      <a:r>
                        <a:rPr lang="he-IL" sz="1400" dirty="0">
                          <a:latin typeface="Calibri" panose="020F0502020204030204" pitchFamily="34" charset="0"/>
                          <a:cs typeface="Calibri" panose="020F0502020204030204" pitchFamily="34" charset="0"/>
                        </a:rPr>
                        <a:t>סיכום </a:t>
                      </a:r>
                      <a:endParaRPr lang="en-IL" sz="1400" dirty="0">
                        <a:latin typeface="Calibri" panose="020F0502020204030204" pitchFamily="34" charset="0"/>
                        <a:cs typeface="Calibri" panose="020F0502020204030204" pitchFamily="34" charset="0"/>
                      </a:endParaRPr>
                    </a:p>
                  </a:txBody>
                  <a:tcPr/>
                </a:tc>
                <a:tc>
                  <a:txBody>
                    <a:bodyPr/>
                    <a:lstStyle/>
                    <a:p>
                      <a:pPr algn="r" rtl="1"/>
                      <a:r>
                        <a:rPr lang="he-IL" sz="1400" dirty="0">
                          <a:latin typeface="Calibri" panose="020F0502020204030204" pitchFamily="34" charset="0"/>
                          <a:cs typeface="Calibri" panose="020F0502020204030204" pitchFamily="34" charset="0"/>
                        </a:rPr>
                        <a:t>5</a:t>
                      </a:r>
                      <a:endParaRPr lang="en-IL" sz="1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616710853"/>
                  </a:ext>
                </a:extLst>
              </a:tr>
            </a:tbl>
          </a:graphicData>
        </a:graphic>
      </p:graphicFrame>
    </p:spTree>
    <p:extLst>
      <p:ext uri="{BB962C8B-B14F-4D97-AF65-F5344CB8AC3E}">
        <p14:creationId xmlns:p14="http://schemas.microsoft.com/office/powerpoint/2010/main" val="388194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מדיה מקוונת 1" title="Canadian Tire “Wheels” :60">
            <a:hlinkClick r:id="" action="ppaction://media"/>
            <a:extLst>
              <a:ext uri="{FF2B5EF4-FFF2-40B4-BE49-F238E27FC236}">
                <a16:creationId xmlns:a16="http://schemas.microsoft.com/office/drawing/2014/main" id="{3CEB247E-97F0-4161-AED8-FDF30BE42473}"/>
              </a:ext>
            </a:extLst>
          </p:cNvPr>
          <p:cNvPicPr>
            <a:picLocks noRot="1" noChangeAspect="1"/>
          </p:cNvPicPr>
          <p:nvPr>
            <a:videoFile r:link="rId1"/>
          </p:nvPr>
        </p:nvPicPr>
        <p:blipFill>
          <a:blip r:embed="rId4"/>
          <a:stretch>
            <a:fillRect/>
          </a:stretch>
        </p:blipFill>
        <p:spPr>
          <a:xfrm>
            <a:off x="0" y="0"/>
            <a:ext cx="12334887" cy="6969211"/>
          </a:xfrm>
          <a:prstGeom prst="rect">
            <a:avLst/>
          </a:prstGeom>
        </p:spPr>
      </p:pic>
    </p:spTree>
    <p:extLst>
      <p:ext uri="{BB962C8B-B14F-4D97-AF65-F5344CB8AC3E}">
        <p14:creationId xmlns:p14="http://schemas.microsoft.com/office/powerpoint/2010/main" val="2610387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81727104-23FD-4869-96F2-B9BFAE07EE5B}"/>
              </a:ext>
            </a:extLst>
          </p:cNvPr>
          <p:cNvSpPr txBox="1"/>
          <p:nvPr/>
        </p:nvSpPr>
        <p:spPr>
          <a:xfrm>
            <a:off x="6096000" y="1371600"/>
            <a:ext cx="5959151" cy="830997"/>
          </a:xfrm>
          <a:prstGeom prst="rect">
            <a:avLst/>
          </a:prstGeom>
          <a:noFill/>
        </p:spPr>
        <p:txBody>
          <a:bodyPr wrap="square" rtlCol="0">
            <a:spAutoFit/>
          </a:bodyPr>
          <a:lstStyle/>
          <a:p>
            <a:pPr marL="354013" indent="-354013"/>
            <a:r>
              <a:rPr lang="he-IL" sz="2400" b="1" dirty="0">
                <a:solidFill>
                  <a:srgbClr val="002060"/>
                </a:solidFill>
                <a:latin typeface="Calibri" panose="020F0502020204030204" pitchFamily="34" charset="0"/>
                <a:cs typeface="Calibri" panose="020F0502020204030204" pitchFamily="34" charset="0"/>
              </a:rPr>
              <a:t>2. האם ניתן להבחין מה המגבלה של כל ספורטאי פראלימפי?</a:t>
            </a:r>
            <a:endParaRPr lang="en-IL" sz="2400" b="1" dirty="0">
              <a:solidFill>
                <a:srgbClr val="002060"/>
              </a:solidFill>
              <a:latin typeface="Calibri" panose="020F0502020204030204" pitchFamily="34" charset="0"/>
              <a:cs typeface="Calibri" panose="020F0502020204030204" pitchFamily="34" charset="0"/>
            </a:endParaRPr>
          </a:p>
        </p:txBody>
      </p:sp>
      <p:sp>
        <p:nvSpPr>
          <p:cNvPr id="3" name="מלבן: פינות מעוגלות 2">
            <a:extLst>
              <a:ext uri="{FF2B5EF4-FFF2-40B4-BE49-F238E27FC236}">
                <a16:creationId xmlns:a16="http://schemas.microsoft.com/office/drawing/2014/main" id="{64653B1A-A212-460A-87E6-2BC88CB1112E}"/>
              </a:ext>
            </a:extLst>
          </p:cNvPr>
          <p:cNvSpPr/>
          <p:nvPr/>
        </p:nvSpPr>
        <p:spPr>
          <a:xfrm>
            <a:off x="6232849" y="2302956"/>
            <a:ext cx="5523722" cy="738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 name="אליפסה 3">
            <a:extLst>
              <a:ext uri="{FF2B5EF4-FFF2-40B4-BE49-F238E27FC236}">
                <a16:creationId xmlns:a16="http://schemas.microsoft.com/office/drawing/2014/main" id="{BE223A47-E9B2-4464-8535-C9A7B25CE07D}"/>
              </a:ext>
            </a:extLst>
          </p:cNvPr>
          <p:cNvSpPr/>
          <p:nvPr/>
        </p:nvSpPr>
        <p:spPr>
          <a:xfrm>
            <a:off x="11081657" y="2373312"/>
            <a:ext cx="609600" cy="609600"/>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1030" name="Picture 6" descr="Hands-One-Finger icon">
            <a:extLst>
              <a:ext uri="{FF2B5EF4-FFF2-40B4-BE49-F238E27FC236}">
                <a16:creationId xmlns:a16="http://schemas.microsoft.com/office/drawing/2014/main" id="{0BB4E57C-FA81-401E-B503-38FB624FDA1B}"/>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143861" y="2429396"/>
            <a:ext cx="485192" cy="485192"/>
          </a:xfrm>
          <a:prstGeom prst="rect">
            <a:avLst/>
          </a:prstGeom>
          <a:noFill/>
          <a:extLst>
            <a:ext uri="{909E8E84-426E-40DD-AFC4-6F175D3DCCD1}">
              <a14:hiddenFill xmlns:a14="http://schemas.microsoft.com/office/drawing/2010/main">
                <a:solidFill>
                  <a:srgbClr val="FFFFFF"/>
                </a:solidFill>
              </a14:hiddenFill>
            </a:ext>
          </a:extLst>
        </p:spPr>
      </p:pic>
      <p:sp>
        <p:nvSpPr>
          <p:cNvPr id="9" name="מלבן: פינות מעוגלות 8">
            <a:extLst>
              <a:ext uri="{FF2B5EF4-FFF2-40B4-BE49-F238E27FC236}">
                <a16:creationId xmlns:a16="http://schemas.microsoft.com/office/drawing/2014/main" id="{E841357A-379E-4C8F-8980-9E5D6A8684EA}"/>
              </a:ext>
            </a:extLst>
          </p:cNvPr>
          <p:cNvSpPr/>
          <p:nvPr/>
        </p:nvSpPr>
        <p:spPr>
          <a:xfrm>
            <a:off x="6232849" y="3429000"/>
            <a:ext cx="5523722" cy="738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0" name="אליפסה 9">
            <a:extLst>
              <a:ext uri="{FF2B5EF4-FFF2-40B4-BE49-F238E27FC236}">
                <a16:creationId xmlns:a16="http://schemas.microsoft.com/office/drawing/2014/main" id="{0496F0E0-3D5B-4D34-8A77-481145AD69FA}"/>
              </a:ext>
            </a:extLst>
          </p:cNvPr>
          <p:cNvSpPr/>
          <p:nvPr/>
        </p:nvSpPr>
        <p:spPr>
          <a:xfrm>
            <a:off x="11081657" y="3499356"/>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2" name="מלבן: פינות מעוגלות 11">
            <a:extLst>
              <a:ext uri="{FF2B5EF4-FFF2-40B4-BE49-F238E27FC236}">
                <a16:creationId xmlns:a16="http://schemas.microsoft.com/office/drawing/2014/main" id="{8F89E7F5-4BD7-4DCB-AC0D-603D9E857681}"/>
              </a:ext>
            </a:extLst>
          </p:cNvPr>
          <p:cNvSpPr/>
          <p:nvPr/>
        </p:nvSpPr>
        <p:spPr>
          <a:xfrm>
            <a:off x="6232849" y="4550253"/>
            <a:ext cx="5523722" cy="738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3" name="אליפסה 12">
            <a:extLst>
              <a:ext uri="{FF2B5EF4-FFF2-40B4-BE49-F238E27FC236}">
                <a16:creationId xmlns:a16="http://schemas.microsoft.com/office/drawing/2014/main" id="{81C829FD-760C-439F-99DF-58B4A29724DE}"/>
              </a:ext>
            </a:extLst>
          </p:cNvPr>
          <p:cNvSpPr/>
          <p:nvPr/>
        </p:nvSpPr>
        <p:spPr>
          <a:xfrm>
            <a:off x="11081657" y="4620609"/>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4" name="מלבן: פינות מעוגלות 13">
            <a:extLst>
              <a:ext uri="{FF2B5EF4-FFF2-40B4-BE49-F238E27FC236}">
                <a16:creationId xmlns:a16="http://schemas.microsoft.com/office/drawing/2014/main" id="{AC87D960-5EB7-4ADA-92FB-009D4F66072B}"/>
              </a:ext>
            </a:extLst>
          </p:cNvPr>
          <p:cNvSpPr/>
          <p:nvPr/>
        </p:nvSpPr>
        <p:spPr>
          <a:xfrm>
            <a:off x="6232849" y="5680247"/>
            <a:ext cx="5523722" cy="738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5" name="אליפסה 14">
            <a:extLst>
              <a:ext uri="{FF2B5EF4-FFF2-40B4-BE49-F238E27FC236}">
                <a16:creationId xmlns:a16="http://schemas.microsoft.com/office/drawing/2014/main" id="{6E4D3063-1460-40CC-B7E0-1A0BCFA9C59C}"/>
              </a:ext>
            </a:extLst>
          </p:cNvPr>
          <p:cNvSpPr/>
          <p:nvPr/>
        </p:nvSpPr>
        <p:spPr>
          <a:xfrm>
            <a:off x="11081657" y="5750603"/>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1026" name="Picture 2">
            <a:extLst>
              <a:ext uri="{FF2B5EF4-FFF2-40B4-BE49-F238E27FC236}">
                <a16:creationId xmlns:a16="http://schemas.microsoft.com/office/drawing/2014/main" id="{2E22F0B3-6529-4AA4-8425-118DF10DED4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43861" y="4698068"/>
            <a:ext cx="485192" cy="4851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ands-Four-Fingers icon">
            <a:extLst>
              <a:ext uri="{FF2B5EF4-FFF2-40B4-BE49-F238E27FC236}">
                <a16:creationId xmlns:a16="http://schemas.microsoft.com/office/drawing/2014/main" id="{269B7C31-417B-4CFA-B5F9-1E6ADEC527F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122089" y="5807063"/>
            <a:ext cx="485192" cy="4851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ands-Two-Fingers icon">
            <a:extLst>
              <a:ext uri="{FF2B5EF4-FFF2-40B4-BE49-F238E27FC236}">
                <a16:creationId xmlns:a16="http://schemas.microsoft.com/office/drawing/2014/main" id="{3B22BE52-C5EB-4266-A6D8-7727515A1BE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143861" y="3572383"/>
            <a:ext cx="485192" cy="485192"/>
          </a:xfrm>
          <a:prstGeom prst="rect">
            <a:avLst/>
          </a:prstGeom>
          <a:noFill/>
          <a:extLst>
            <a:ext uri="{909E8E84-426E-40DD-AFC4-6F175D3DCCD1}">
              <a14:hiddenFill xmlns:a14="http://schemas.microsoft.com/office/drawing/2010/main">
                <a:solidFill>
                  <a:srgbClr val="FFFFFF"/>
                </a:solidFill>
              </a14:hiddenFill>
            </a:ext>
          </a:extLst>
        </p:spPr>
      </p:pic>
      <p:sp>
        <p:nvSpPr>
          <p:cNvPr id="5" name="תיבת טקסט 4">
            <a:extLst>
              <a:ext uri="{FF2B5EF4-FFF2-40B4-BE49-F238E27FC236}">
                <a16:creationId xmlns:a16="http://schemas.microsoft.com/office/drawing/2014/main" id="{DD7D413B-2EBD-49F7-8940-2F3FE8E77448}"/>
              </a:ext>
            </a:extLst>
          </p:cNvPr>
          <p:cNvSpPr txBox="1"/>
          <p:nvPr/>
        </p:nvSpPr>
        <p:spPr>
          <a:xfrm>
            <a:off x="6484776" y="2487326"/>
            <a:ext cx="4441371" cy="369332"/>
          </a:xfrm>
          <a:prstGeom prst="rect">
            <a:avLst/>
          </a:prstGeom>
          <a:noFill/>
        </p:spPr>
        <p:txBody>
          <a:bodyPr wrap="square" rtlCol="0">
            <a:spAutoFit/>
          </a:bodyPr>
          <a:lstStyle/>
          <a:p>
            <a:r>
              <a:rPr lang="he-IL" b="1" dirty="0">
                <a:solidFill>
                  <a:schemeClr val="bg1"/>
                </a:solidFill>
                <a:latin typeface="Calibri" panose="020F0502020204030204" pitchFamily="34" charset="0"/>
                <a:cs typeface="Calibri" panose="020F0502020204030204" pitchFamily="34" charset="0"/>
              </a:rPr>
              <a:t>חלק אפשר וחלק אי אפשר</a:t>
            </a:r>
            <a:endParaRPr lang="en-IL" b="1" dirty="0">
              <a:solidFill>
                <a:schemeClr val="bg1"/>
              </a:solidFill>
              <a:latin typeface="Calibri" panose="020F0502020204030204" pitchFamily="34" charset="0"/>
              <a:cs typeface="Calibri" panose="020F0502020204030204" pitchFamily="34" charset="0"/>
            </a:endParaRPr>
          </a:p>
        </p:txBody>
      </p:sp>
      <p:sp>
        <p:nvSpPr>
          <p:cNvPr id="17" name="תיבת טקסט 16">
            <a:extLst>
              <a:ext uri="{FF2B5EF4-FFF2-40B4-BE49-F238E27FC236}">
                <a16:creationId xmlns:a16="http://schemas.microsoft.com/office/drawing/2014/main" id="{0F397EB7-6175-4106-9552-BC7D202F52BA}"/>
              </a:ext>
            </a:extLst>
          </p:cNvPr>
          <p:cNvSpPr txBox="1"/>
          <p:nvPr/>
        </p:nvSpPr>
        <p:spPr>
          <a:xfrm>
            <a:off x="6484775" y="3630313"/>
            <a:ext cx="4441371" cy="369332"/>
          </a:xfrm>
          <a:prstGeom prst="rect">
            <a:avLst/>
          </a:prstGeom>
          <a:noFill/>
        </p:spPr>
        <p:txBody>
          <a:bodyPr wrap="square" rtlCol="0">
            <a:spAutoFit/>
          </a:bodyPr>
          <a:lstStyle/>
          <a:p>
            <a:r>
              <a:rPr lang="he-IL" b="1" dirty="0">
                <a:solidFill>
                  <a:schemeClr val="bg1"/>
                </a:solidFill>
                <a:latin typeface="Calibri" panose="020F0502020204030204" pitchFamily="34" charset="0"/>
                <a:cs typeface="Calibri" panose="020F0502020204030204" pitchFamily="34" charset="0"/>
              </a:rPr>
              <a:t>מי שלא רואים מה המגבלה שלו, לא יכול להשתתף</a:t>
            </a:r>
            <a:endParaRPr lang="en-IL" b="1" dirty="0">
              <a:solidFill>
                <a:schemeClr val="bg1"/>
              </a:solidFill>
              <a:latin typeface="Calibri" panose="020F0502020204030204" pitchFamily="34" charset="0"/>
              <a:cs typeface="Calibri" panose="020F0502020204030204" pitchFamily="34" charset="0"/>
            </a:endParaRPr>
          </a:p>
        </p:txBody>
      </p:sp>
      <p:sp>
        <p:nvSpPr>
          <p:cNvPr id="18" name="תיבת טקסט 17">
            <a:extLst>
              <a:ext uri="{FF2B5EF4-FFF2-40B4-BE49-F238E27FC236}">
                <a16:creationId xmlns:a16="http://schemas.microsoft.com/office/drawing/2014/main" id="{F9247BF0-268B-4A71-822A-4B5CD1F5ECC3}"/>
              </a:ext>
            </a:extLst>
          </p:cNvPr>
          <p:cNvSpPr txBox="1"/>
          <p:nvPr/>
        </p:nvSpPr>
        <p:spPr>
          <a:xfrm>
            <a:off x="6484775" y="4755998"/>
            <a:ext cx="4441371" cy="369332"/>
          </a:xfrm>
          <a:prstGeom prst="rect">
            <a:avLst/>
          </a:prstGeom>
          <a:noFill/>
        </p:spPr>
        <p:txBody>
          <a:bodyPr wrap="square" rtlCol="0">
            <a:spAutoFit/>
          </a:bodyPr>
          <a:lstStyle/>
          <a:p>
            <a:r>
              <a:rPr lang="he-IL" b="1" dirty="0">
                <a:solidFill>
                  <a:schemeClr val="bg1"/>
                </a:solidFill>
                <a:latin typeface="Calibri" panose="020F0502020204030204" pitchFamily="34" charset="0"/>
                <a:cs typeface="Calibri" panose="020F0502020204030204" pitchFamily="34" charset="0"/>
              </a:rPr>
              <a:t>בשל הספורט לא ניתן לראות בכלל את המגבלה</a:t>
            </a:r>
            <a:endParaRPr lang="en-IL" b="1" dirty="0">
              <a:solidFill>
                <a:schemeClr val="bg1"/>
              </a:solidFill>
              <a:latin typeface="Calibri" panose="020F0502020204030204" pitchFamily="34" charset="0"/>
              <a:cs typeface="Calibri" panose="020F0502020204030204" pitchFamily="34" charset="0"/>
            </a:endParaRPr>
          </a:p>
        </p:txBody>
      </p:sp>
      <p:sp>
        <p:nvSpPr>
          <p:cNvPr id="19" name="תיבת טקסט 18">
            <a:extLst>
              <a:ext uri="{FF2B5EF4-FFF2-40B4-BE49-F238E27FC236}">
                <a16:creationId xmlns:a16="http://schemas.microsoft.com/office/drawing/2014/main" id="{10796CCE-A24B-4329-A0D6-74512E24CAA4}"/>
              </a:ext>
            </a:extLst>
          </p:cNvPr>
          <p:cNvSpPr txBox="1"/>
          <p:nvPr/>
        </p:nvSpPr>
        <p:spPr>
          <a:xfrm>
            <a:off x="6436568" y="5864993"/>
            <a:ext cx="4441371" cy="369332"/>
          </a:xfrm>
          <a:prstGeom prst="rect">
            <a:avLst/>
          </a:prstGeom>
          <a:noFill/>
        </p:spPr>
        <p:txBody>
          <a:bodyPr wrap="square" rtlCol="0">
            <a:spAutoFit/>
          </a:bodyPr>
          <a:lstStyle/>
          <a:p>
            <a:r>
              <a:rPr lang="he-IL" b="1" dirty="0">
                <a:solidFill>
                  <a:schemeClr val="bg1"/>
                </a:solidFill>
                <a:latin typeface="Calibri" panose="020F0502020204030204" pitchFamily="34" charset="0"/>
                <a:cs typeface="Calibri" panose="020F0502020204030204" pitchFamily="34" charset="0"/>
              </a:rPr>
              <a:t>תמיד אפשר לראות את המגבלה</a:t>
            </a:r>
            <a:endParaRPr lang="en-IL" b="1" dirty="0">
              <a:solidFill>
                <a:schemeClr val="bg1"/>
              </a:solidFill>
              <a:latin typeface="Calibri" panose="020F0502020204030204" pitchFamily="34" charset="0"/>
              <a:cs typeface="Calibri" panose="020F0502020204030204" pitchFamily="34" charset="0"/>
            </a:endParaRPr>
          </a:p>
        </p:txBody>
      </p:sp>
      <p:pic>
        <p:nvPicPr>
          <p:cNvPr id="7" name="תמונה 6">
            <a:extLst>
              <a:ext uri="{FF2B5EF4-FFF2-40B4-BE49-F238E27FC236}">
                <a16:creationId xmlns:a16="http://schemas.microsoft.com/office/drawing/2014/main" id="{24FBD455-3C8F-4826-B85F-E706AA881AD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36849" y="2302956"/>
            <a:ext cx="2792800" cy="1862561"/>
          </a:xfrm>
          <a:prstGeom prst="roundRect">
            <a:avLst/>
          </a:prstGeom>
        </p:spPr>
      </p:pic>
      <p:pic>
        <p:nvPicPr>
          <p:cNvPr id="11" name="תמונה 10">
            <a:extLst>
              <a:ext uri="{FF2B5EF4-FFF2-40B4-BE49-F238E27FC236}">
                <a16:creationId xmlns:a16="http://schemas.microsoft.com/office/drawing/2014/main" id="{4E261B04-9C44-4578-8C69-D964E421AD06}"/>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49707" y="4429694"/>
            <a:ext cx="2779942" cy="1862561"/>
          </a:xfrm>
          <a:prstGeom prst="roundRect">
            <a:avLst/>
          </a:prstGeom>
        </p:spPr>
      </p:pic>
      <p:pic>
        <p:nvPicPr>
          <p:cNvPr id="20" name="תמונה 19">
            <a:extLst>
              <a:ext uri="{FF2B5EF4-FFF2-40B4-BE49-F238E27FC236}">
                <a16:creationId xmlns:a16="http://schemas.microsoft.com/office/drawing/2014/main" id="{393B5343-D107-4783-8E2B-75DB1B11278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085159" y="2302956"/>
            <a:ext cx="2782537" cy="1862561"/>
          </a:xfrm>
          <a:prstGeom prst="roundRect">
            <a:avLst/>
          </a:prstGeom>
        </p:spPr>
      </p:pic>
      <p:pic>
        <p:nvPicPr>
          <p:cNvPr id="22" name="תמונה 21">
            <a:extLst>
              <a:ext uri="{FF2B5EF4-FFF2-40B4-BE49-F238E27FC236}">
                <a16:creationId xmlns:a16="http://schemas.microsoft.com/office/drawing/2014/main" id="{2C71B4A2-8600-43CE-90DE-4E0961CE2875}"/>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085159" y="4429694"/>
            <a:ext cx="2779942" cy="1857349"/>
          </a:xfrm>
          <a:prstGeom prst="roundRect">
            <a:avLst/>
          </a:prstGeom>
        </p:spPr>
      </p:pic>
      <p:sp>
        <p:nvSpPr>
          <p:cNvPr id="27" name="תיבת טקסט 26">
            <a:extLst>
              <a:ext uri="{FF2B5EF4-FFF2-40B4-BE49-F238E27FC236}">
                <a16:creationId xmlns:a16="http://schemas.microsoft.com/office/drawing/2014/main" id="{151E4338-0A0E-429D-9DF4-9A39ACFC2E07}"/>
              </a:ext>
            </a:extLst>
          </p:cNvPr>
          <p:cNvSpPr txBox="1"/>
          <p:nvPr/>
        </p:nvSpPr>
        <p:spPr>
          <a:xfrm>
            <a:off x="36912" y="6211669"/>
            <a:ext cx="2892737" cy="646331"/>
          </a:xfrm>
          <a:prstGeom prst="rect">
            <a:avLst/>
          </a:prstGeom>
          <a:noFill/>
        </p:spPr>
        <p:txBody>
          <a:bodyPr wrap="square" rtlCol="0">
            <a:spAutoFit/>
          </a:bodyPr>
          <a:lstStyle/>
          <a:p>
            <a:pPr algn="ctr"/>
            <a:r>
              <a:rPr lang="he-IL" b="1" dirty="0">
                <a:solidFill>
                  <a:srgbClr val="002060"/>
                </a:solidFill>
                <a:latin typeface="Calibri" panose="020F0502020204030204" pitchFamily="34" charset="0"/>
                <a:cs typeface="Calibri" panose="020F0502020204030204" pitchFamily="34" charset="0"/>
              </a:rPr>
              <a:t>יוליה </a:t>
            </a:r>
            <a:r>
              <a:rPr lang="he-IL" b="1" dirty="0" err="1">
                <a:solidFill>
                  <a:srgbClr val="002060"/>
                </a:solidFill>
                <a:latin typeface="Calibri" panose="020F0502020204030204" pitchFamily="34" charset="0"/>
                <a:cs typeface="Calibri" panose="020F0502020204030204" pitchFamily="34" charset="0"/>
              </a:rPr>
              <a:t>גורדיצוק</a:t>
            </a:r>
            <a:endParaRPr lang="he-IL" b="1" dirty="0">
              <a:solidFill>
                <a:srgbClr val="002060"/>
              </a:solidFill>
              <a:latin typeface="Calibri" panose="020F0502020204030204" pitchFamily="34" charset="0"/>
              <a:cs typeface="Calibri" panose="020F0502020204030204" pitchFamily="34" charset="0"/>
            </a:endParaRPr>
          </a:p>
          <a:p>
            <a:pPr algn="ctr"/>
            <a:r>
              <a:rPr lang="he-IL" b="1" dirty="0">
                <a:solidFill>
                  <a:srgbClr val="002060"/>
                </a:solidFill>
                <a:latin typeface="Calibri" panose="020F0502020204030204" pitchFamily="34" charset="0"/>
                <a:cs typeface="Calibri" panose="020F0502020204030204" pitchFamily="34" charset="0"/>
              </a:rPr>
              <a:t>שחייה</a:t>
            </a:r>
            <a:endParaRPr lang="en-IL" b="1" dirty="0">
              <a:solidFill>
                <a:srgbClr val="002060"/>
              </a:solidFill>
              <a:latin typeface="Calibri" panose="020F0502020204030204" pitchFamily="34" charset="0"/>
              <a:cs typeface="Calibri" panose="020F0502020204030204" pitchFamily="34" charset="0"/>
            </a:endParaRPr>
          </a:p>
        </p:txBody>
      </p:sp>
      <p:sp>
        <p:nvSpPr>
          <p:cNvPr id="28" name="תיבת טקסט 27">
            <a:extLst>
              <a:ext uri="{FF2B5EF4-FFF2-40B4-BE49-F238E27FC236}">
                <a16:creationId xmlns:a16="http://schemas.microsoft.com/office/drawing/2014/main" id="{6DAA84E8-37F5-4A1C-8D4D-93CCE7BFDFBB}"/>
              </a:ext>
            </a:extLst>
          </p:cNvPr>
          <p:cNvSpPr txBox="1"/>
          <p:nvPr/>
        </p:nvSpPr>
        <p:spPr>
          <a:xfrm>
            <a:off x="2972364" y="6228054"/>
            <a:ext cx="2892737" cy="646331"/>
          </a:xfrm>
          <a:prstGeom prst="rect">
            <a:avLst/>
          </a:prstGeom>
          <a:noFill/>
        </p:spPr>
        <p:txBody>
          <a:bodyPr wrap="square" rtlCol="0">
            <a:spAutoFit/>
          </a:bodyPr>
          <a:lstStyle/>
          <a:p>
            <a:pPr algn="ctr"/>
            <a:r>
              <a:rPr lang="he-IL" b="1" dirty="0">
                <a:solidFill>
                  <a:srgbClr val="002060"/>
                </a:solidFill>
                <a:latin typeface="Calibri" panose="020F0502020204030204" pitchFamily="34" charset="0"/>
                <a:cs typeface="Calibri" panose="020F0502020204030204" pitchFamily="34" charset="0"/>
              </a:rPr>
              <a:t>מורן סמואל</a:t>
            </a:r>
          </a:p>
          <a:p>
            <a:pPr algn="ctr"/>
            <a:r>
              <a:rPr lang="he-IL" b="1" dirty="0">
                <a:solidFill>
                  <a:srgbClr val="002060"/>
                </a:solidFill>
                <a:latin typeface="Calibri" panose="020F0502020204030204" pitchFamily="34" charset="0"/>
                <a:cs typeface="Calibri" panose="020F0502020204030204" pitchFamily="34" charset="0"/>
              </a:rPr>
              <a:t>חתירה</a:t>
            </a:r>
            <a:endParaRPr lang="en-IL"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8330459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81727104-23FD-4869-96F2-B9BFAE07EE5B}"/>
              </a:ext>
            </a:extLst>
          </p:cNvPr>
          <p:cNvSpPr txBox="1"/>
          <p:nvPr/>
        </p:nvSpPr>
        <p:spPr>
          <a:xfrm>
            <a:off x="6096000" y="1371600"/>
            <a:ext cx="5959151" cy="830997"/>
          </a:xfrm>
          <a:prstGeom prst="rect">
            <a:avLst/>
          </a:prstGeom>
          <a:noFill/>
        </p:spPr>
        <p:txBody>
          <a:bodyPr wrap="square" rtlCol="0">
            <a:spAutoFit/>
          </a:bodyPr>
          <a:lstStyle/>
          <a:p>
            <a:pPr marL="354013" indent="-354013"/>
            <a:r>
              <a:rPr lang="he-IL" sz="2400" b="1" dirty="0">
                <a:solidFill>
                  <a:srgbClr val="002060"/>
                </a:solidFill>
                <a:latin typeface="Calibri" panose="020F0502020204030204" pitchFamily="34" charset="0"/>
                <a:cs typeface="Calibri" panose="020F0502020204030204" pitchFamily="34" charset="0"/>
              </a:rPr>
              <a:t>3. האם אדם שיכול רק להזיז את הראש יכול להתחרות במשחקים הפראלימפיים?</a:t>
            </a:r>
            <a:endParaRPr lang="en-IL" sz="2400" b="1" dirty="0">
              <a:solidFill>
                <a:srgbClr val="002060"/>
              </a:solidFill>
              <a:latin typeface="Calibri" panose="020F0502020204030204" pitchFamily="34" charset="0"/>
              <a:cs typeface="Calibri" panose="020F0502020204030204" pitchFamily="34" charset="0"/>
            </a:endParaRPr>
          </a:p>
        </p:txBody>
      </p:sp>
      <p:sp>
        <p:nvSpPr>
          <p:cNvPr id="3" name="מלבן: פינות מעוגלות 2">
            <a:extLst>
              <a:ext uri="{FF2B5EF4-FFF2-40B4-BE49-F238E27FC236}">
                <a16:creationId xmlns:a16="http://schemas.microsoft.com/office/drawing/2014/main" id="{64653B1A-A212-460A-87E6-2BC88CB1112E}"/>
              </a:ext>
            </a:extLst>
          </p:cNvPr>
          <p:cNvSpPr/>
          <p:nvPr/>
        </p:nvSpPr>
        <p:spPr>
          <a:xfrm>
            <a:off x="6232849" y="2302956"/>
            <a:ext cx="5523722" cy="738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 name="אליפסה 3">
            <a:extLst>
              <a:ext uri="{FF2B5EF4-FFF2-40B4-BE49-F238E27FC236}">
                <a16:creationId xmlns:a16="http://schemas.microsoft.com/office/drawing/2014/main" id="{BE223A47-E9B2-4464-8535-C9A7B25CE07D}"/>
              </a:ext>
            </a:extLst>
          </p:cNvPr>
          <p:cNvSpPr/>
          <p:nvPr/>
        </p:nvSpPr>
        <p:spPr>
          <a:xfrm>
            <a:off x="11081657" y="2373312"/>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1030" name="Picture 6" descr="Hands-One-Finger icon">
            <a:extLst>
              <a:ext uri="{FF2B5EF4-FFF2-40B4-BE49-F238E27FC236}">
                <a16:creationId xmlns:a16="http://schemas.microsoft.com/office/drawing/2014/main" id="{0BB4E57C-FA81-401E-B503-38FB624FDA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43861" y="2429396"/>
            <a:ext cx="485192" cy="485192"/>
          </a:xfrm>
          <a:prstGeom prst="rect">
            <a:avLst/>
          </a:prstGeom>
          <a:noFill/>
          <a:extLst>
            <a:ext uri="{909E8E84-426E-40DD-AFC4-6F175D3DCCD1}">
              <a14:hiddenFill xmlns:a14="http://schemas.microsoft.com/office/drawing/2010/main">
                <a:solidFill>
                  <a:srgbClr val="FFFFFF"/>
                </a:solidFill>
              </a14:hiddenFill>
            </a:ext>
          </a:extLst>
        </p:spPr>
      </p:pic>
      <p:sp>
        <p:nvSpPr>
          <p:cNvPr id="9" name="מלבן: פינות מעוגלות 8">
            <a:extLst>
              <a:ext uri="{FF2B5EF4-FFF2-40B4-BE49-F238E27FC236}">
                <a16:creationId xmlns:a16="http://schemas.microsoft.com/office/drawing/2014/main" id="{E841357A-379E-4C8F-8980-9E5D6A8684EA}"/>
              </a:ext>
            </a:extLst>
          </p:cNvPr>
          <p:cNvSpPr/>
          <p:nvPr/>
        </p:nvSpPr>
        <p:spPr>
          <a:xfrm>
            <a:off x="6232849" y="3429000"/>
            <a:ext cx="5523722" cy="738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0" name="אליפסה 9">
            <a:extLst>
              <a:ext uri="{FF2B5EF4-FFF2-40B4-BE49-F238E27FC236}">
                <a16:creationId xmlns:a16="http://schemas.microsoft.com/office/drawing/2014/main" id="{0496F0E0-3D5B-4D34-8A77-481145AD69FA}"/>
              </a:ext>
            </a:extLst>
          </p:cNvPr>
          <p:cNvSpPr/>
          <p:nvPr/>
        </p:nvSpPr>
        <p:spPr>
          <a:xfrm>
            <a:off x="11081657" y="3499356"/>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2" name="מלבן: פינות מעוגלות 11">
            <a:extLst>
              <a:ext uri="{FF2B5EF4-FFF2-40B4-BE49-F238E27FC236}">
                <a16:creationId xmlns:a16="http://schemas.microsoft.com/office/drawing/2014/main" id="{8F89E7F5-4BD7-4DCB-AC0D-603D9E857681}"/>
              </a:ext>
            </a:extLst>
          </p:cNvPr>
          <p:cNvSpPr/>
          <p:nvPr/>
        </p:nvSpPr>
        <p:spPr>
          <a:xfrm>
            <a:off x="6232849" y="4550253"/>
            <a:ext cx="5523722" cy="738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3" name="אליפסה 12">
            <a:extLst>
              <a:ext uri="{FF2B5EF4-FFF2-40B4-BE49-F238E27FC236}">
                <a16:creationId xmlns:a16="http://schemas.microsoft.com/office/drawing/2014/main" id="{81C829FD-760C-439F-99DF-58B4A29724DE}"/>
              </a:ext>
            </a:extLst>
          </p:cNvPr>
          <p:cNvSpPr/>
          <p:nvPr/>
        </p:nvSpPr>
        <p:spPr>
          <a:xfrm>
            <a:off x="11081657" y="4620609"/>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1026" name="Picture 2">
            <a:extLst>
              <a:ext uri="{FF2B5EF4-FFF2-40B4-BE49-F238E27FC236}">
                <a16:creationId xmlns:a16="http://schemas.microsoft.com/office/drawing/2014/main" id="{2E22F0B3-6529-4AA4-8425-118DF10DED4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43861" y="4698068"/>
            <a:ext cx="485192" cy="4851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ands-Two-Fingers icon">
            <a:extLst>
              <a:ext uri="{FF2B5EF4-FFF2-40B4-BE49-F238E27FC236}">
                <a16:creationId xmlns:a16="http://schemas.microsoft.com/office/drawing/2014/main" id="{3B22BE52-C5EB-4266-A6D8-7727515A1BE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143861" y="3572383"/>
            <a:ext cx="485192" cy="485192"/>
          </a:xfrm>
          <a:prstGeom prst="rect">
            <a:avLst/>
          </a:prstGeom>
          <a:noFill/>
          <a:extLst>
            <a:ext uri="{909E8E84-426E-40DD-AFC4-6F175D3DCCD1}">
              <a14:hiddenFill xmlns:a14="http://schemas.microsoft.com/office/drawing/2010/main">
                <a:solidFill>
                  <a:srgbClr val="FFFFFF"/>
                </a:solidFill>
              </a14:hiddenFill>
            </a:ext>
          </a:extLst>
        </p:spPr>
      </p:pic>
      <p:sp>
        <p:nvSpPr>
          <p:cNvPr id="5" name="תיבת טקסט 4">
            <a:extLst>
              <a:ext uri="{FF2B5EF4-FFF2-40B4-BE49-F238E27FC236}">
                <a16:creationId xmlns:a16="http://schemas.microsoft.com/office/drawing/2014/main" id="{DD7D413B-2EBD-49F7-8940-2F3FE8E77448}"/>
              </a:ext>
            </a:extLst>
          </p:cNvPr>
          <p:cNvSpPr txBox="1"/>
          <p:nvPr/>
        </p:nvSpPr>
        <p:spPr>
          <a:xfrm>
            <a:off x="6484776" y="2487326"/>
            <a:ext cx="4441371" cy="369332"/>
          </a:xfrm>
          <a:prstGeom prst="rect">
            <a:avLst/>
          </a:prstGeom>
          <a:noFill/>
        </p:spPr>
        <p:txBody>
          <a:bodyPr wrap="square" rtlCol="0">
            <a:spAutoFit/>
          </a:bodyPr>
          <a:lstStyle/>
          <a:p>
            <a:r>
              <a:rPr lang="he-IL" b="1" dirty="0">
                <a:solidFill>
                  <a:schemeClr val="bg1"/>
                </a:solidFill>
                <a:latin typeface="Calibri" panose="020F0502020204030204" pitchFamily="34" charset="0"/>
                <a:cs typeface="Calibri" panose="020F0502020204030204" pitchFamily="34" charset="0"/>
              </a:rPr>
              <a:t>רק בתור מאמן</a:t>
            </a:r>
            <a:endParaRPr lang="en-IL" b="1" dirty="0">
              <a:solidFill>
                <a:schemeClr val="bg1"/>
              </a:solidFill>
              <a:latin typeface="Calibri" panose="020F0502020204030204" pitchFamily="34" charset="0"/>
              <a:cs typeface="Calibri" panose="020F0502020204030204" pitchFamily="34" charset="0"/>
            </a:endParaRPr>
          </a:p>
        </p:txBody>
      </p:sp>
      <p:sp>
        <p:nvSpPr>
          <p:cNvPr id="17" name="תיבת טקסט 16">
            <a:extLst>
              <a:ext uri="{FF2B5EF4-FFF2-40B4-BE49-F238E27FC236}">
                <a16:creationId xmlns:a16="http://schemas.microsoft.com/office/drawing/2014/main" id="{0F397EB7-6175-4106-9552-BC7D202F52BA}"/>
              </a:ext>
            </a:extLst>
          </p:cNvPr>
          <p:cNvSpPr txBox="1"/>
          <p:nvPr/>
        </p:nvSpPr>
        <p:spPr>
          <a:xfrm>
            <a:off x="6484775" y="3630313"/>
            <a:ext cx="4441371" cy="369332"/>
          </a:xfrm>
          <a:prstGeom prst="rect">
            <a:avLst/>
          </a:prstGeom>
          <a:noFill/>
        </p:spPr>
        <p:txBody>
          <a:bodyPr wrap="square" rtlCol="0">
            <a:spAutoFit/>
          </a:bodyPr>
          <a:lstStyle/>
          <a:p>
            <a:r>
              <a:rPr lang="he-IL" b="1" dirty="0">
                <a:solidFill>
                  <a:schemeClr val="bg1"/>
                </a:solidFill>
                <a:latin typeface="Calibri" panose="020F0502020204030204" pitchFamily="34" charset="0"/>
                <a:cs typeface="Calibri" panose="020F0502020204030204" pitchFamily="34" charset="0"/>
              </a:rPr>
              <a:t>לא</a:t>
            </a:r>
            <a:endParaRPr lang="en-IL" b="1" dirty="0">
              <a:solidFill>
                <a:schemeClr val="bg1"/>
              </a:solidFill>
              <a:latin typeface="Calibri" panose="020F0502020204030204" pitchFamily="34" charset="0"/>
              <a:cs typeface="Calibri" panose="020F0502020204030204" pitchFamily="34" charset="0"/>
            </a:endParaRPr>
          </a:p>
        </p:txBody>
      </p:sp>
      <p:sp>
        <p:nvSpPr>
          <p:cNvPr id="18" name="תיבת טקסט 17">
            <a:extLst>
              <a:ext uri="{FF2B5EF4-FFF2-40B4-BE49-F238E27FC236}">
                <a16:creationId xmlns:a16="http://schemas.microsoft.com/office/drawing/2014/main" id="{F9247BF0-268B-4A71-822A-4B5CD1F5ECC3}"/>
              </a:ext>
            </a:extLst>
          </p:cNvPr>
          <p:cNvSpPr txBox="1"/>
          <p:nvPr/>
        </p:nvSpPr>
        <p:spPr>
          <a:xfrm>
            <a:off x="6484775" y="4755998"/>
            <a:ext cx="4441371" cy="369332"/>
          </a:xfrm>
          <a:prstGeom prst="rect">
            <a:avLst/>
          </a:prstGeom>
          <a:noFill/>
        </p:spPr>
        <p:txBody>
          <a:bodyPr wrap="square" rtlCol="0">
            <a:spAutoFit/>
          </a:bodyPr>
          <a:lstStyle/>
          <a:p>
            <a:r>
              <a:rPr lang="he-IL" b="1" dirty="0">
                <a:solidFill>
                  <a:schemeClr val="bg1"/>
                </a:solidFill>
                <a:latin typeface="Calibri" panose="020F0502020204030204" pitchFamily="34" charset="0"/>
                <a:cs typeface="Calibri" panose="020F0502020204030204" pitchFamily="34" charset="0"/>
              </a:rPr>
              <a:t>כן</a:t>
            </a:r>
            <a:endParaRPr lang="en-IL" b="1" dirty="0">
              <a:solidFill>
                <a:schemeClr val="bg1"/>
              </a:solidFill>
              <a:latin typeface="Calibri" panose="020F0502020204030204" pitchFamily="34" charset="0"/>
              <a:cs typeface="Calibri" panose="020F0502020204030204" pitchFamily="34" charset="0"/>
            </a:endParaRPr>
          </a:p>
        </p:txBody>
      </p:sp>
      <p:pic>
        <p:nvPicPr>
          <p:cNvPr id="15" name="תמונה 14">
            <a:extLst>
              <a:ext uri="{FF2B5EF4-FFF2-40B4-BE49-F238E27FC236}">
                <a16:creationId xmlns:a16="http://schemas.microsoft.com/office/drawing/2014/main" id="{7F89C009-FFD9-4C5B-A338-25D997F0E6C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65221" y="2346111"/>
            <a:ext cx="6151657" cy="4106558"/>
          </a:xfrm>
          <a:prstGeom prst="roundRect">
            <a:avLst>
              <a:gd name="adj" fmla="val 13151"/>
            </a:avLst>
          </a:prstGeom>
        </p:spPr>
      </p:pic>
    </p:spTree>
    <p:extLst>
      <p:ext uri="{BB962C8B-B14F-4D97-AF65-F5344CB8AC3E}">
        <p14:creationId xmlns:p14="http://schemas.microsoft.com/office/powerpoint/2010/main" val="30525980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מדיה מקוונת 2" title="Boccia Individual Mixed BC3 Bronze Medal Match - Beijing 2008&#10;Paralympic Games">
            <a:hlinkClick r:id="" action="ppaction://media"/>
            <a:extLst>
              <a:ext uri="{FF2B5EF4-FFF2-40B4-BE49-F238E27FC236}">
                <a16:creationId xmlns:a16="http://schemas.microsoft.com/office/drawing/2014/main" id="{2C115884-6A04-4645-BE12-2A18596A78DD}"/>
              </a:ext>
            </a:extLst>
          </p:cNvPr>
          <p:cNvPicPr>
            <a:picLocks noRot="1" noChangeAspect="1"/>
          </p:cNvPicPr>
          <p:nvPr>
            <a:videoFile r:link="rId1"/>
          </p:nvPr>
        </p:nvPicPr>
        <p:blipFill>
          <a:blip r:embed="rId4"/>
          <a:stretch>
            <a:fillRect/>
          </a:stretch>
        </p:blipFill>
        <p:spPr>
          <a:xfrm>
            <a:off x="0" y="-30480"/>
            <a:ext cx="12192000" cy="6888480"/>
          </a:xfrm>
          <a:prstGeom prst="rect">
            <a:avLst/>
          </a:prstGeom>
        </p:spPr>
      </p:pic>
    </p:spTree>
    <p:extLst>
      <p:ext uri="{BB962C8B-B14F-4D97-AF65-F5344CB8AC3E}">
        <p14:creationId xmlns:p14="http://schemas.microsoft.com/office/powerpoint/2010/main" val="1494080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81727104-23FD-4869-96F2-B9BFAE07EE5B}"/>
              </a:ext>
            </a:extLst>
          </p:cNvPr>
          <p:cNvSpPr txBox="1"/>
          <p:nvPr/>
        </p:nvSpPr>
        <p:spPr>
          <a:xfrm>
            <a:off x="6096000" y="1371600"/>
            <a:ext cx="5959151" cy="830997"/>
          </a:xfrm>
          <a:prstGeom prst="rect">
            <a:avLst/>
          </a:prstGeom>
          <a:noFill/>
        </p:spPr>
        <p:txBody>
          <a:bodyPr wrap="square" rtlCol="0">
            <a:spAutoFit/>
          </a:bodyPr>
          <a:lstStyle/>
          <a:p>
            <a:pPr marL="354013" indent="-354013"/>
            <a:r>
              <a:rPr lang="he-IL" sz="2400" b="1" dirty="0">
                <a:solidFill>
                  <a:srgbClr val="002060"/>
                </a:solidFill>
                <a:latin typeface="Calibri" panose="020F0502020204030204" pitchFamily="34" charset="0"/>
                <a:cs typeface="Calibri" panose="020F0502020204030204" pitchFamily="34" charset="0"/>
              </a:rPr>
              <a:t>3. האם אדם שיכול רק להזיז את הראש יכול להתחרות במשחקים הפראלימפיים?</a:t>
            </a:r>
            <a:endParaRPr lang="en-IL" sz="2400" b="1" dirty="0">
              <a:solidFill>
                <a:srgbClr val="002060"/>
              </a:solidFill>
              <a:latin typeface="Calibri" panose="020F0502020204030204" pitchFamily="34" charset="0"/>
              <a:cs typeface="Calibri" panose="020F0502020204030204" pitchFamily="34" charset="0"/>
            </a:endParaRPr>
          </a:p>
        </p:txBody>
      </p:sp>
      <p:sp>
        <p:nvSpPr>
          <p:cNvPr id="3" name="מלבן: פינות מעוגלות 2">
            <a:extLst>
              <a:ext uri="{FF2B5EF4-FFF2-40B4-BE49-F238E27FC236}">
                <a16:creationId xmlns:a16="http://schemas.microsoft.com/office/drawing/2014/main" id="{64653B1A-A212-460A-87E6-2BC88CB1112E}"/>
              </a:ext>
            </a:extLst>
          </p:cNvPr>
          <p:cNvSpPr/>
          <p:nvPr/>
        </p:nvSpPr>
        <p:spPr>
          <a:xfrm>
            <a:off x="6232849" y="2302956"/>
            <a:ext cx="5523722" cy="738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 name="אליפסה 3">
            <a:extLst>
              <a:ext uri="{FF2B5EF4-FFF2-40B4-BE49-F238E27FC236}">
                <a16:creationId xmlns:a16="http://schemas.microsoft.com/office/drawing/2014/main" id="{BE223A47-E9B2-4464-8535-C9A7B25CE07D}"/>
              </a:ext>
            </a:extLst>
          </p:cNvPr>
          <p:cNvSpPr/>
          <p:nvPr/>
        </p:nvSpPr>
        <p:spPr>
          <a:xfrm>
            <a:off x="11081657" y="2373312"/>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1030" name="Picture 6" descr="Hands-One-Finger icon">
            <a:extLst>
              <a:ext uri="{FF2B5EF4-FFF2-40B4-BE49-F238E27FC236}">
                <a16:creationId xmlns:a16="http://schemas.microsoft.com/office/drawing/2014/main" id="{0BB4E57C-FA81-401E-B503-38FB624FDA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43861" y="2429396"/>
            <a:ext cx="485192" cy="485192"/>
          </a:xfrm>
          <a:prstGeom prst="rect">
            <a:avLst/>
          </a:prstGeom>
          <a:noFill/>
          <a:extLst>
            <a:ext uri="{909E8E84-426E-40DD-AFC4-6F175D3DCCD1}">
              <a14:hiddenFill xmlns:a14="http://schemas.microsoft.com/office/drawing/2010/main">
                <a:solidFill>
                  <a:srgbClr val="FFFFFF"/>
                </a:solidFill>
              </a14:hiddenFill>
            </a:ext>
          </a:extLst>
        </p:spPr>
      </p:pic>
      <p:sp>
        <p:nvSpPr>
          <p:cNvPr id="9" name="מלבן: פינות מעוגלות 8">
            <a:extLst>
              <a:ext uri="{FF2B5EF4-FFF2-40B4-BE49-F238E27FC236}">
                <a16:creationId xmlns:a16="http://schemas.microsoft.com/office/drawing/2014/main" id="{E841357A-379E-4C8F-8980-9E5D6A8684EA}"/>
              </a:ext>
            </a:extLst>
          </p:cNvPr>
          <p:cNvSpPr/>
          <p:nvPr/>
        </p:nvSpPr>
        <p:spPr>
          <a:xfrm>
            <a:off x="6232849" y="3429000"/>
            <a:ext cx="5523722" cy="738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0" name="אליפסה 9">
            <a:extLst>
              <a:ext uri="{FF2B5EF4-FFF2-40B4-BE49-F238E27FC236}">
                <a16:creationId xmlns:a16="http://schemas.microsoft.com/office/drawing/2014/main" id="{0496F0E0-3D5B-4D34-8A77-481145AD69FA}"/>
              </a:ext>
            </a:extLst>
          </p:cNvPr>
          <p:cNvSpPr/>
          <p:nvPr/>
        </p:nvSpPr>
        <p:spPr>
          <a:xfrm>
            <a:off x="11081657" y="3499356"/>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2" name="מלבן: פינות מעוגלות 11">
            <a:extLst>
              <a:ext uri="{FF2B5EF4-FFF2-40B4-BE49-F238E27FC236}">
                <a16:creationId xmlns:a16="http://schemas.microsoft.com/office/drawing/2014/main" id="{8F89E7F5-4BD7-4DCB-AC0D-603D9E857681}"/>
              </a:ext>
            </a:extLst>
          </p:cNvPr>
          <p:cNvSpPr/>
          <p:nvPr/>
        </p:nvSpPr>
        <p:spPr>
          <a:xfrm>
            <a:off x="6232849" y="4550253"/>
            <a:ext cx="5523722" cy="738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3" name="אליפסה 12">
            <a:extLst>
              <a:ext uri="{FF2B5EF4-FFF2-40B4-BE49-F238E27FC236}">
                <a16:creationId xmlns:a16="http://schemas.microsoft.com/office/drawing/2014/main" id="{81C829FD-760C-439F-99DF-58B4A29724DE}"/>
              </a:ext>
            </a:extLst>
          </p:cNvPr>
          <p:cNvSpPr/>
          <p:nvPr/>
        </p:nvSpPr>
        <p:spPr>
          <a:xfrm>
            <a:off x="11081657" y="4620609"/>
            <a:ext cx="609600" cy="609600"/>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1026" name="Picture 2">
            <a:extLst>
              <a:ext uri="{FF2B5EF4-FFF2-40B4-BE49-F238E27FC236}">
                <a16:creationId xmlns:a16="http://schemas.microsoft.com/office/drawing/2014/main" id="{2E22F0B3-6529-4AA4-8425-118DF10DED4B}"/>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143861" y="4698068"/>
            <a:ext cx="485192" cy="4851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ands-Two-Fingers icon">
            <a:extLst>
              <a:ext uri="{FF2B5EF4-FFF2-40B4-BE49-F238E27FC236}">
                <a16:creationId xmlns:a16="http://schemas.microsoft.com/office/drawing/2014/main" id="{3B22BE52-C5EB-4266-A6D8-7727515A1BE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143861" y="3572383"/>
            <a:ext cx="485192" cy="485192"/>
          </a:xfrm>
          <a:prstGeom prst="rect">
            <a:avLst/>
          </a:prstGeom>
          <a:noFill/>
          <a:extLst>
            <a:ext uri="{909E8E84-426E-40DD-AFC4-6F175D3DCCD1}">
              <a14:hiddenFill xmlns:a14="http://schemas.microsoft.com/office/drawing/2010/main">
                <a:solidFill>
                  <a:srgbClr val="FFFFFF"/>
                </a:solidFill>
              </a14:hiddenFill>
            </a:ext>
          </a:extLst>
        </p:spPr>
      </p:pic>
      <p:sp>
        <p:nvSpPr>
          <p:cNvPr id="5" name="תיבת טקסט 4">
            <a:extLst>
              <a:ext uri="{FF2B5EF4-FFF2-40B4-BE49-F238E27FC236}">
                <a16:creationId xmlns:a16="http://schemas.microsoft.com/office/drawing/2014/main" id="{DD7D413B-2EBD-49F7-8940-2F3FE8E77448}"/>
              </a:ext>
            </a:extLst>
          </p:cNvPr>
          <p:cNvSpPr txBox="1"/>
          <p:nvPr/>
        </p:nvSpPr>
        <p:spPr>
          <a:xfrm>
            <a:off x="6484776" y="2487326"/>
            <a:ext cx="4441371" cy="369332"/>
          </a:xfrm>
          <a:prstGeom prst="rect">
            <a:avLst/>
          </a:prstGeom>
          <a:noFill/>
        </p:spPr>
        <p:txBody>
          <a:bodyPr wrap="square" rtlCol="0">
            <a:spAutoFit/>
          </a:bodyPr>
          <a:lstStyle/>
          <a:p>
            <a:r>
              <a:rPr lang="he-IL" b="1" dirty="0">
                <a:solidFill>
                  <a:schemeClr val="bg1"/>
                </a:solidFill>
                <a:latin typeface="Calibri" panose="020F0502020204030204" pitchFamily="34" charset="0"/>
                <a:cs typeface="Calibri" panose="020F0502020204030204" pitchFamily="34" charset="0"/>
              </a:rPr>
              <a:t>רק בתור מאמן</a:t>
            </a:r>
            <a:endParaRPr lang="en-IL" b="1" dirty="0">
              <a:solidFill>
                <a:schemeClr val="bg1"/>
              </a:solidFill>
              <a:latin typeface="Calibri" panose="020F0502020204030204" pitchFamily="34" charset="0"/>
              <a:cs typeface="Calibri" panose="020F0502020204030204" pitchFamily="34" charset="0"/>
            </a:endParaRPr>
          </a:p>
        </p:txBody>
      </p:sp>
      <p:sp>
        <p:nvSpPr>
          <p:cNvPr id="17" name="תיבת טקסט 16">
            <a:extLst>
              <a:ext uri="{FF2B5EF4-FFF2-40B4-BE49-F238E27FC236}">
                <a16:creationId xmlns:a16="http://schemas.microsoft.com/office/drawing/2014/main" id="{0F397EB7-6175-4106-9552-BC7D202F52BA}"/>
              </a:ext>
            </a:extLst>
          </p:cNvPr>
          <p:cNvSpPr txBox="1"/>
          <p:nvPr/>
        </p:nvSpPr>
        <p:spPr>
          <a:xfrm>
            <a:off x="6484775" y="3630313"/>
            <a:ext cx="4441371" cy="369332"/>
          </a:xfrm>
          <a:prstGeom prst="rect">
            <a:avLst/>
          </a:prstGeom>
          <a:noFill/>
        </p:spPr>
        <p:txBody>
          <a:bodyPr wrap="square" rtlCol="0">
            <a:spAutoFit/>
          </a:bodyPr>
          <a:lstStyle/>
          <a:p>
            <a:r>
              <a:rPr lang="he-IL" b="1" dirty="0">
                <a:solidFill>
                  <a:schemeClr val="bg1"/>
                </a:solidFill>
                <a:latin typeface="Calibri" panose="020F0502020204030204" pitchFamily="34" charset="0"/>
                <a:cs typeface="Calibri" panose="020F0502020204030204" pitchFamily="34" charset="0"/>
              </a:rPr>
              <a:t>לא</a:t>
            </a:r>
            <a:endParaRPr lang="en-IL" b="1" dirty="0">
              <a:solidFill>
                <a:schemeClr val="bg1"/>
              </a:solidFill>
              <a:latin typeface="Calibri" panose="020F0502020204030204" pitchFamily="34" charset="0"/>
              <a:cs typeface="Calibri" panose="020F0502020204030204" pitchFamily="34" charset="0"/>
            </a:endParaRPr>
          </a:p>
        </p:txBody>
      </p:sp>
      <p:sp>
        <p:nvSpPr>
          <p:cNvPr id="18" name="תיבת טקסט 17">
            <a:extLst>
              <a:ext uri="{FF2B5EF4-FFF2-40B4-BE49-F238E27FC236}">
                <a16:creationId xmlns:a16="http://schemas.microsoft.com/office/drawing/2014/main" id="{F9247BF0-268B-4A71-822A-4B5CD1F5ECC3}"/>
              </a:ext>
            </a:extLst>
          </p:cNvPr>
          <p:cNvSpPr txBox="1"/>
          <p:nvPr/>
        </p:nvSpPr>
        <p:spPr>
          <a:xfrm>
            <a:off x="6484775" y="4755998"/>
            <a:ext cx="4441371" cy="369332"/>
          </a:xfrm>
          <a:prstGeom prst="rect">
            <a:avLst/>
          </a:prstGeom>
          <a:noFill/>
        </p:spPr>
        <p:txBody>
          <a:bodyPr wrap="square" rtlCol="0">
            <a:spAutoFit/>
          </a:bodyPr>
          <a:lstStyle/>
          <a:p>
            <a:r>
              <a:rPr lang="he-IL" b="1" dirty="0">
                <a:solidFill>
                  <a:schemeClr val="bg1"/>
                </a:solidFill>
                <a:latin typeface="Calibri" panose="020F0502020204030204" pitchFamily="34" charset="0"/>
                <a:cs typeface="Calibri" panose="020F0502020204030204" pitchFamily="34" charset="0"/>
              </a:rPr>
              <a:t>כן</a:t>
            </a:r>
            <a:endParaRPr lang="en-IL" b="1" dirty="0">
              <a:solidFill>
                <a:schemeClr val="bg1"/>
              </a:solidFill>
              <a:latin typeface="Calibri" panose="020F0502020204030204" pitchFamily="34" charset="0"/>
              <a:cs typeface="Calibri" panose="020F0502020204030204" pitchFamily="34" charset="0"/>
            </a:endParaRPr>
          </a:p>
        </p:txBody>
      </p:sp>
      <p:pic>
        <p:nvPicPr>
          <p:cNvPr id="7" name="תמונה 6">
            <a:extLst>
              <a:ext uri="{FF2B5EF4-FFF2-40B4-BE49-F238E27FC236}">
                <a16:creationId xmlns:a16="http://schemas.microsoft.com/office/drawing/2014/main" id="{B645D62D-DB01-40FF-8B95-E6D8602BD919}"/>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2947" y="1759483"/>
            <a:ext cx="5346441" cy="3564294"/>
          </a:xfrm>
          <a:prstGeom prst="roundRect">
            <a:avLst>
              <a:gd name="adj" fmla="val 6196"/>
            </a:avLst>
          </a:prstGeom>
        </p:spPr>
      </p:pic>
    </p:spTree>
    <p:extLst>
      <p:ext uri="{BB962C8B-B14F-4D97-AF65-F5344CB8AC3E}">
        <p14:creationId xmlns:p14="http://schemas.microsoft.com/office/powerpoint/2010/main" val="42792876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81727104-23FD-4869-96F2-B9BFAE07EE5B}"/>
              </a:ext>
            </a:extLst>
          </p:cNvPr>
          <p:cNvSpPr txBox="1"/>
          <p:nvPr/>
        </p:nvSpPr>
        <p:spPr>
          <a:xfrm>
            <a:off x="6096000" y="1371600"/>
            <a:ext cx="5959151" cy="830997"/>
          </a:xfrm>
          <a:prstGeom prst="rect">
            <a:avLst/>
          </a:prstGeom>
          <a:noFill/>
        </p:spPr>
        <p:txBody>
          <a:bodyPr wrap="square" rtlCol="0">
            <a:spAutoFit/>
          </a:bodyPr>
          <a:lstStyle/>
          <a:p>
            <a:pPr marL="354013" indent="-354013"/>
            <a:r>
              <a:rPr lang="he-IL" sz="2400" b="1" dirty="0">
                <a:solidFill>
                  <a:srgbClr val="002060"/>
                </a:solidFill>
                <a:latin typeface="Calibri" panose="020F0502020204030204" pitchFamily="34" charset="0"/>
                <a:cs typeface="Calibri" panose="020F0502020204030204" pitchFamily="34" charset="0"/>
              </a:rPr>
              <a:t>4. מה ההבדל בין כדורסל עומדים לכדורסל בכסאות גלגלים?</a:t>
            </a:r>
            <a:endParaRPr lang="en-IL" sz="2400" b="1" dirty="0">
              <a:solidFill>
                <a:srgbClr val="002060"/>
              </a:solidFill>
              <a:latin typeface="Calibri" panose="020F0502020204030204" pitchFamily="34" charset="0"/>
              <a:cs typeface="Calibri" panose="020F0502020204030204" pitchFamily="34" charset="0"/>
            </a:endParaRPr>
          </a:p>
        </p:txBody>
      </p:sp>
      <p:sp>
        <p:nvSpPr>
          <p:cNvPr id="3" name="מלבן: פינות מעוגלות 2">
            <a:extLst>
              <a:ext uri="{FF2B5EF4-FFF2-40B4-BE49-F238E27FC236}">
                <a16:creationId xmlns:a16="http://schemas.microsoft.com/office/drawing/2014/main" id="{64653B1A-A212-460A-87E6-2BC88CB1112E}"/>
              </a:ext>
            </a:extLst>
          </p:cNvPr>
          <p:cNvSpPr/>
          <p:nvPr/>
        </p:nvSpPr>
        <p:spPr>
          <a:xfrm>
            <a:off x="6232849" y="2302956"/>
            <a:ext cx="5523722" cy="738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 name="אליפסה 3">
            <a:extLst>
              <a:ext uri="{FF2B5EF4-FFF2-40B4-BE49-F238E27FC236}">
                <a16:creationId xmlns:a16="http://schemas.microsoft.com/office/drawing/2014/main" id="{BE223A47-E9B2-4464-8535-C9A7B25CE07D}"/>
              </a:ext>
            </a:extLst>
          </p:cNvPr>
          <p:cNvSpPr/>
          <p:nvPr/>
        </p:nvSpPr>
        <p:spPr>
          <a:xfrm>
            <a:off x="11081657" y="2373312"/>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1030" name="Picture 6" descr="Hands-One-Finger icon">
            <a:extLst>
              <a:ext uri="{FF2B5EF4-FFF2-40B4-BE49-F238E27FC236}">
                <a16:creationId xmlns:a16="http://schemas.microsoft.com/office/drawing/2014/main" id="{0BB4E57C-FA81-401E-B503-38FB624FDA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43861" y="2429396"/>
            <a:ext cx="485192" cy="485192"/>
          </a:xfrm>
          <a:prstGeom prst="rect">
            <a:avLst/>
          </a:prstGeom>
          <a:noFill/>
          <a:extLst>
            <a:ext uri="{909E8E84-426E-40DD-AFC4-6F175D3DCCD1}">
              <a14:hiddenFill xmlns:a14="http://schemas.microsoft.com/office/drawing/2010/main">
                <a:solidFill>
                  <a:srgbClr val="FFFFFF"/>
                </a:solidFill>
              </a14:hiddenFill>
            </a:ext>
          </a:extLst>
        </p:spPr>
      </p:pic>
      <p:sp>
        <p:nvSpPr>
          <p:cNvPr id="9" name="מלבן: פינות מעוגלות 8">
            <a:extLst>
              <a:ext uri="{FF2B5EF4-FFF2-40B4-BE49-F238E27FC236}">
                <a16:creationId xmlns:a16="http://schemas.microsoft.com/office/drawing/2014/main" id="{E841357A-379E-4C8F-8980-9E5D6A8684EA}"/>
              </a:ext>
            </a:extLst>
          </p:cNvPr>
          <p:cNvSpPr/>
          <p:nvPr/>
        </p:nvSpPr>
        <p:spPr>
          <a:xfrm>
            <a:off x="6232849" y="3429000"/>
            <a:ext cx="5523722" cy="738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0" name="אליפסה 9">
            <a:extLst>
              <a:ext uri="{FF2B5EF4-FFF2-40B4-BE49-F238E27FC236}">
                <a16:creationId xmlns:a16="http://schemas.microsoft.com/office/drawing/2014/main" id="{0496F0E0-3D5B-4D34-8A77-481145AD69FA}"/>
              </a:ext>
            </a:extLst>
          </p:cNvPr>
          <p:cNvSpPr/>
          <p:nvPr/>
        </p:nvSpPr>
        <p:spPr>
          <a:xfrm>
            <a:off x="11081657" y="3499356"/>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2" name="מלבן: פינות מעוגלות 11">
            <a:extLst>
              <a:ext uri="{FF2B5EF4-FFF2-40B4-BE49-F238E27FC236}">
                <a16:creationId xmlns:a16="http://schemas.microsoft.com/office/drawing/2014/main" id="{8F89E7F5-4BD7-4DCB-AC0D-603D9E857681}"/>
              </a:ext>
            </a:extLst>
          </p:cNvPr>
          <p:cNvSpPr/>
          <p:nvPr/>
        </p:nvSpPr>
        <p:spPr>
          <a:xfrm>
            <a:off x="6232849" y="4550253"/>
            <a:ext cx="5523722" cy="738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3" name="אליפסה 12">
            <a:extLst>
              <a:ext uri="{FF2B5EF4-FFF2-40B4-BE49-F238E27FC236}">
                <a16:creationId xmlns:a16="http://schemas.microsoft.com/office/drawing/2014/main" id="{81C829FD-760C-439F-99DF-58B4A29724DE}"/>
              </a:ext>
            </a:extLst>
          </p:cNvPr>
          <p:cNvSpPr/>
          <p:nvPr/>
        </p:nvSpPr>
        <p:spPr>
          <a:xfrm>
            <a:off x="11081657" y="4620609"/>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4" name="מלבן: פינות מעוגלות 13">
            <a:extLst>
              <a:ext uri="{FF2B5EF4-FFF2-40B4-BE49-F238E27FC236}">
                <a16:creationId xmlns:a16="http://schemas.microsoft.com/office/drawing/2014/main" id="{AC87D960-5EB7-4ADA-92FB-009D4F66072B}"/>
              </a:ext>
            </a:extLst>
          </p:cNvPr>
          <p:cNvSpPr/>
          <p:nvPr/>
        </p:nvSpPr>
        <p:spPr>
          <a:xfrm>
            <a:off x="6232849" y="5680247"/>
            <a:ext cx="5523722" cy="738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5" name="אליפסה 14">
            <a:extLst>
              <a:ext uri="{FF2B5EF4-FFF2-40B4-BE49-F238E27FC236}">
                <a16:creationId xmlns:a16="http://schemas.microsoft.com/office/drawing/2014/main" id="{6E4D3063-1460-40CC-B7E0-1A0BCFA9C59C}"/>
              </a:ext>
            </a:extLst>
          </p:cNvPr>
          <p:cNvSpPr/>
          <p:nvPr/>
        </p:nvSpPr>
        <p:spPr>
          <a:xfrm>
            <a:off x="11081657" y="5750603"/>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1026" name="Picture 2">
            <a:extLst>
              <a:ext uri="{FF2B5EF4-FFF2-40B4-BE49-F238E27FC236}">
                <a16:creationId xmlns:a16="http://schemas.microsoft.com/office/drawing/2014/main" id="{2E22F0B3-6529-4AA4-8425-118DF10DED4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43861" y="4698068"/>
            <a:ext cx="485192" cy="4851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ands-Four-Fingers icon">
            <a:extLst>
              <a:ext uri="{FF2B5EF4-FFF2-40B4-BE49-F238E27FC236}">
                <a16:creationId xmlns:a16="http://schemas.microsoft.com/office/drawing/2014/main" id="{269B7C31-417B-4CFA-B5F9-1E6ADEC527F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122089" y="5807063"/>
            <a:ext cx="485192" cy="4851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ands-Two-Fingers icon">
            <a:extLst>
              <a:ext uri="{FF2B5EF4-FFF2-40B4-BE49-F238E27FC236}">
                <a16:creationId xmlns:a16="http://schemas.microsoft.com/office/drawing/2014/main" id="{3B22BE52-C5EB-4266-A6D8-7727515A1BE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143861" y="3572383"/>
            <a:ext cx="485192" cy="485192"/>
          </a:xfrm>
          <a:prstGeom prst="rect">
            <a:avLst/>
          </a:prstGeom>
          <a:noFill/>
          <a:extLst>
            <a:ext uri="{909E8E84-426E-40DD-AFC4-6F175D3DCCD1}">
              <a14:hiddenFill xmlns:a14="http://schemas.microsoft.com/office/drawing/2010/main">
                <a:solidFill>
                  <a:srgbClr val="FFFFFF"/>
                </a:solidFill>
              </a14:hiddenFill>
            </a:ext>
          </a:extLst>
        </p:spPr>
      </p:pic>
      <p:sp>
        <p:nvSpPr>
          <p:cNvPr id="5" name="תיבת טקסט 4">
            <a:extLst>
              <a:ext uri="{FF2B5EF4-FFF2-40B4-BE49-F238E27FC236}">
                <a16:creationId xmlns:a16="http://schemas.microsoft.com/office/drawing/2014/main" id="{DD7D413B-2EBD-49F7-8940-2F3FE8E77448}"/>
              </a:ext>
            </a:extLst>
          </p:cNvPr>
          <p:cNvSpPr txBox="1"/>
          <p:nvPr/>
        </p:nvSpPr>
        <p:spPr>
          <a:xfrm>
            <a:off x="6484776" y="2487326"/>
            <a:ext cx="4441371" cy="369332"/>
          </a:xfrm>
          <a:prstGeom prst="rect">
            <a:avLst/>
          </a:prstGeom>
          <a:noFill/>
        </p:spPr>
        <p:txBody>
          <a:bodyPr wrap="square" rtlCol="0">
            <a:spAutoFit/>
          </a:bodyPr>
          <a:lstStyle/>
          <a:p>
            <a:r>
              <a:rPr lang="he-IL" b="1" dirty="0">
                <a:solidFill>
                  <a:schemeClr val="bg1"/>
                </a:solidFill>
                <a:latin typeface="Calibri" panose="020F0502020204030204" pitchFamily="34" charset="0"/>
                <a:cs typeface="Calibri" panose="020F0502020204030204" pitchFamily="34" charset="0"/>
              </a:rPr>
              <a:t>הגובה של הסל בכדורסל עומדים גבוה יותר</a:t>
            </a:r>
            <a:endParaRPr lang="en-IL" b="1" dirty="0">
              <a:solidFill>
                <a:schemeClr val="bg1"/>
              </a:solidFill>
              <a:latin typeface="Calibri" panose="020F0502020204030204" pitchFamily="34" charset="0"/>
              <a:cs typeface="Calibri" panose="020F0502020204030204" pitchFamily="34" charset="0"/>
            </a:endParaRPr>
          </a:p>
        </p:txBody>
      </p:sp>
      <p:sp>
        <p:nvSpPr>
          <p:cNvPr id="17" name="תיבת טקסט 16">
            <a:extLst>
              <a:ext uri="{FF2B5EF4-FFF2-40B4-BE49-F238E27FC236}">
                <a16:creationId xmlns:a16="http://schemas.microsoft.com/office/drawing/2014/main" id="{0F397EB7-6175-4106-9552-BC7D202F52BA}"/>
              </a:ext>
            </a:extLst>
          </p:cNvPr>
          <p:cNvSpPr txBox="1"/>
          <p:nvPr/>
        </p:nvSpPr>
        <p:spPr>
          <a:xfrm>
            <a:off x="6484775" y="3630313"/>
            <a:ext cx="4441371" cy="369332"/>
          </a:xfrm>
          <a:prstGeom prst="rect">
            <a:avLst/>
          </a:prstGeom>
          <a:noFill/>
        </p:spPr>
        <p:txBody>
          <a:bodyPr wrap="square" rtlCol="0">
            <a:spAutoFit/>
          </a:bodyPr>
          <a:lstStyle/>
          <a:p>
            <a:r>
              <a:rPr lang="he-IL" b="1" dirty="0">
                <a:solidFill>
                  <a:schemeClr val="bg1"/>
                </a:solidFill>
                <a:latin typeface="Calibri" panose="020F0502020204030204" pitchFamily="34" charset="0"/>
                <a:cs typeface="Calibri" panose="020F0502020204030204" pitchFamily="34" charset="0"/>
              </a:rPr>
              <a:t>גודל המגרש בכדורסל בכסאות גלגלים גדול יותר</a:t>
            </a:r>
            <a:endParaRPr lang="en-IL" b="1" dirty="0">
              <a:solidFill>
                <a:schemeClr val="bg1"/>
              </a:solidFill>
              <a:latin typeface="Calibri" panose="020F0502020204030204" pitchFamily="34" charset="0"/>
              <a:cs typeface="Calibri" panose="020F0502020204030204" pitchFamily="34" charset="0"/>
            </a:endParaRPr>
          </a:p>
        </p:txBody>
      </p:sp>
      <p:sp>
        <p:nvSpPr>
          <p:cNvPr id="18" name="תיבת טקסט 17">
            <a:extLst>
              <a:ext uri="{FF2B5EF4-FFF2-40B4-BE49-F238E27FC236}">
                <a16:creationId xmlns:a16="http://schemas.microsoft.com/office/drawing/2014/main" id="{F9247BF0-268B-4A71-822A-4B5CD1F5ECC3}"/>
              </a:ext>
            </a:extLst>
          </p:cNvPr>
          <p:cNvSpPr txBox="1"/>
          <p:nvPr/>
        </p:nvSpPr>
        <p:spPr>
          <a:xfrm>
            <a:off x="6484775" y="4755998"/>
            <a:ext cx="4441371" cy="369332"/>
          </a:xfrm>
          <a:prstGeom prst="rect">
            <a:avLst/>
          </a:prstGeom>
          <a:noFill/>
        </p:spPr>
        <p:txBody>
          <a:bodyPr wrap="square" rtlCol="0">
            <a:spAutoFit/>
          </a:bodyPr>
          <a:lstStyle/>
          <a:p>
            <a:r>
              <a:rPr lang="he-IL" b="1" dirty="0">
                <a:solidFill>
                  <a:schemeClr val="bg1"/>
                </a:solidFill>
                <a:latin typeface="Calibri" panose="020F0502020204030204" pitchFamily="34" charset="0"/>
                <a:cs typeface="Calibri" panose="020F0502020204030204" pitchFamily="34" charset="0"/>
              </a:rPr>
              <a:t>אין צעדים אבל אסור יותר מ 2 משיכות גלגל</a:t>
            </a:r>
            <a:endParaRPr lang="en-IL" b="1" dirty="0">
              <a:solidFill>
                <a:schemeClr val="bg1"/>
              </a:solidFill>
              <a:latin typeface="Calibri" panose="020F0502020204030204" pitchFamily="34" charset="0"/>
              <a:cs typeface="Calibri" panose="020F0502020204030204" pitchFamily="34" charset="0"/>
            </a:endParaRPr>
          </a:p>
        </p:txBody>
      </p:sp>
      <p:sp>
        <p:nvSpPr>
          <p:cNvPr id="19" name="תיבת טקסט 18">
            <a:extLst>
              <a:ext uri="{FF2B5EF4-FFF2-40B4-BE49-F238E27FC236}">
                <a16:creationId xmlns:a16="http://schemas.microsoft.com/office/drawing/2014/main" id="{10796CCE-A24B-4329-A0D6-74512E24CAA4}"/>
              </a:ext>
            </a:extLst>
          </p:cNvPr>
          <p:cNvSpPr txBox="1"/>
          <p:nvPr/>
        </p:nvSpPr>
        <p:spPr>
          <a:xfrm>
            <a:off x="6436568" y="5864993"/>
            <a:ext cx="4441371" cy="369332"/>
          </a:xfrm>
          <a:prstGeom prst="rect">
            <a:avLst/>
          </a:prstGeom>
          <a:noFill/>
        </p:spPr>
        <p:txBody>
          <a:bodyPr wrap="square" rtlCol="0">
            <a:spAutoFit/>
          </a:bodyPr>
          <a:lstStyle/>
          <a:p>
            <a:r>
              <a:rPr lang="he-IL" b="1" dirty="0">
                <a:solidFill>
                  <a:schemeClr val="bg1"/>
                </a:solidFill>
                <a:latin typeface="Calibri" panose="020F0502020204030204" pitchFamily="34" charset="0"/>
                <a:cs typeface="Calibri" panose="020F0502020204030204" pitchFamily="34" charset="0"/>
              </a:rPr>
              <a:t>אין הבדל, הכול אותו דבר</a:t>
            </a:r>
            <a:endParaRPr lang="en-IL" b="1" dirty="0">
              <a:solidFill>
                <a:schemeClr val="bg1"/>
              </a:solidFill>
              <a:latin typeface="Calibri" panose="020F0502020204030204" pitchFamily="34" charset="0"/>
              <a:cs typeface="Calibri" panose="020F0502020204030204" pitchFamily="34" charset="0"/>
            </a:endParaRPr>
          </a:p>
        </p:txBody>
      </p:sp>
      <p:pic>
        <p:nvPicPr>
          <p:cNvPr id="20" name="תמונה 19">
            <a:extLst>
              <a:ext uri="{FF2B5EF4-FFF2-40B4-BE49-F238E27FC236}">
                <a16:creationId xmlns:a16="http://schemas.microsoft.com/office/drawing/2014/main" id="{7BAC0E62-8C9A-44CA-8175-6D1F92FC365B}"/>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2592220"/>
            <a:ext cx="5740277" cy="3826851"/>
          </a:xfrm>
          <a:prstGeom prst="rect">
            <a:avLst/>
          </a:prstGeom>
        </p:spPr>
      </p:pic>
      <p:sp>
        <p:nvSpPr>
          <p:cNvPr id="7" name="צורה חופשית: צורה 6">
            <a:extLst>
              <a:ext uri="{FF2B5EF4-FFF2-40B4-BE49-F238E27FC236}">
                <a16:creationId xmlns:a16="http://schemas.microsoft.com/office/drawing/2014/main" id="{EDDAA42B-BF6E-44F0-92B1-BD86985AC57B}"/>
              </a:ext>
            </a:extLst>
          </p:cNvPr>
          <p:cNvSpPr/>
          <p:nvPr/>
        </p:nvSpPr>
        <p:spPr>
          <a:xfrm>
            <a:off x="3619202" y="2888901"/>
            <a:ext cx="184298" cy="200967"/>
          </a:xfrm>
          <a:custGeom>
            <a:avLst/>
            <a:gdLst>
              <a:gd name="connsiteX0" fmla="*/ 3229 w 184298"/>
              <a:gd name="connsiteY0" fmla="*/ 20097 h 200967"/>
              <a:gd name="connsiteX1" fmla="*/ 13277 w 184298"/>
              <a:gd name="connsiteY1" fmla="*/ 85411 h 200967"/>
              <a:gd name="connsiteX2" fmla="*/ 28350 w 184298"/>
              <a:gd name="connsiteY2" fmla="*/ 100484 h 200967"/>
              <a:gd name="connsiteX3" fmla="*/ 33374 w 184298"/>
              <a:gd name="connsiteY3" fmla="*/ 115556 h 200967"/>
              <a:gd name="connsiteX4" fmla="*/ 43422 w 184298"/>
              <a:gd name="connsiteY4" fmla="*/ 135653 h 200967"/>
              <a:gd name="connsiteX5" fmla="*/ 48446 w 184298"/>
              <a:gd name="connsiteY5" fmla="*/ 155750 h 200967"/>
              <a:gd name="connsiteX6" fmla="*/ 63519 w 184298"/>
              <a:gd name="connsiteY6" fmla="*/ 190919 h 200967"/>
              <a:gd name="connsiteX7" fmla="*/ 78591 w 184298"/>
              <a:gd name="connsiteY7" fmla="*/ 200967 h 200967"/>
              <a:gd name="connsiteX8" fmla="*/ 158978 w 184298"/>
              <a:gd name="connsiteY8" fmla="*/ 190919 h 200967"/>
              <a:gd name="connsiteX9" fmla="*/ 174051 w 184298"/>
              <a:gd name="connsiteY9" fmla="*/ 180870 h 200967"/>
              <a:gd name="connsiteX10" fmla="*/ 184099 w 184298"/>
              <a:gd name="connsiteY10" fmla="*/ 160774 h 200967"/>
              <a:gd name="connsiteX11" fmla="*/ 174051 w 184298"/>
              <a:gd name="connsiteY11" fmla="*/ 100484 h 200967"/>
              <a:gd name="connsiteX12" fmla="*/ 169027 w 184298"/>
              <a:gd name="connsiteY12" fmla="*/ 40194 h 200967"/>
              <a:gd name="connsiteX13" fmla="*/ 148930 w 184298"/>
              <a:gd name="connsiteY13" fmla="*/ 25121 h 200967"/>
              <a:gd name="connsiteX14" fmla="*/ 128833 w 184298"/>
              <a:gd name="connsiteY14" fmla="*/ 20097 h 200967"/>
              <a:gd name="connsiteX15" fmla="*/ 113761 w 184298"/>
              <a:gd name="connsiteY15" fmla="*/ 15073 h 200967"/>
              <a:gd name="connsiteX16" fmla="*/ 73567 w 184298"/>
              <a:gd name="connsiteY16" fmla="*/ 0 h 200967"/>
              <a:gd name="connsiteX17" fmla="*/ 3229 w 184298"/>
              <a:gd name="connsiteY17" fmla="*/ 20097 h 20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4298" h="200967">
                <a:moveTo>
                  <a:pt x="3229" y="20097"/>
                </a:moveTo>
                <a:cubicBezTo>
                  <a:pt x="-6819" y="34332"/>
                  <a:pt x="9441" y="77739"/>
                  <a:pt x="13277" y="85411"/>
                </a:cubicBezTo>
                <a:cubicBezTo>
                  <a:pt x="16455" y="91766"/>
                  <a:pt x="23326" y="95460"/>
                  <a:pt x="28350" y="100484"/>
                </a:cubicBezTo>
                <a:cubicBezTo>
                  <a:pt x="30025" y="105508"/>
                  <a:pt x="31288" y="110688"/>
                  <a:pt x="33374" y="115556"/>
                </a:cubicBezTo>
                <a:cubicBezTo>
                  <a:pt x="36324" y="122440"/>
                  <a:pt x="40792" y="128640"/>
                  <a:pt x="43422" y="135653"/>
                </a:cubicBezTo>
                <a:cubicBezTo>
                  <a:pt x="45846" y="142119"/>
                  <a:pt x="46549" y="149111"/>
                  <a:pt x="48446" y="155750"/>
                </a:cubicBezTo>
                <a:cubicBezTo>
                  <a:pt x="51177" y="165307"/>
                  <a:pt x="57697" y="183933"/>
                  <a:pt x="63519" y="190919"/>
                </a:cubicBezTo>
                <a:cubicBezTo>
                  <a:pt x="67384" y="195558"/>
                  <a:pt x="73567" y="197618"/>
                  <a:pt x="78591" y="200967"/>
                </a:cubicBezTo>
                <a:cubicBezTo>
                  <a:pt x="85846" y="200362"/>
                  <a:pt x="139832" y="199125"/>
                  <a:pt x="158978" y="190919"/>
                </a:cubicBezTo>
                <a:cubicBezTo>
                  <a:pt x="164528" y="188540"/>
                  <a:pt x="169027" y="184220"/>
                  <a:pt x="174051" y="180870"/>
                </a:cubicBezTo>
                <a:cubicBezTo>
                  <a:pt x="177400" y="174171"/>
                  <a:pt x="183477" y="168237"/>
                  <a:pt x="184099" y="160774"/>
                </a:cubicBezTo>
                <a:cubicBezTo>
                  <a:pt x="185569" y="143131"/>
                  <a:pt x="178591" y="118643"/>
                  <a:pt x="174051" y="100484"/>
                </a:cubicBezTo>
                <a:cubicBezTo>
                  <a:pt x="172376" y="80387"/>
                  <a:pt x="175404" y="59325"/>
                  <a:pt x="169027" y="40194"/>
                </a:cubicBezTo>
                <a:cubicBezTo>
                  <a:pt x="166379" y="32250"/>
                  <a:pt x="156420" y="28866"/>
                  <a:pt x="148930" y="25121"/>
                </a:cubicBezTo>
                <a:cubicBezTo>
                  <a:pt x="142754" y="22033"/>
                  <a:pt x="135472" y="21994"/>
                  <a:pt x="128833" y="20097"/>
                </a:cubicBezTo>
                <a:cubicBezTo>
                  <a:pt x="123741" y="18642"/>
                  <a:pt x="118629" y="17159"/>
                  <a:pt x="113761" y="15073"/>
                </a:cubicBezTo>
                <a:cubicBezTo>
                  <a:pt x="76979" y="-691"/>
                  <a:pt x="110619" y="9262"/>
                  <a:pt x="73567" y="0"/>
                </a:cubicBezTo>
                <a:cubicBezTo>
                  <a:pt x="29741" y="10956"/>
                  <a:pt x="13277" y="5862"/>
                  <a:pt x="3229" y="200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9737908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מדיה מקוונת 2" title="מה ההבדל בין אולימפי לפראלימפי?">
            <a:hlinkClick r:id="" action="ppaction://media"/>
            <a:extLst>
              <a:ext uri="{FF2B5EF4-FFF2-40B4-BE49-F238E27FC236}">
                <a16:creationId xmlns:a16="http://schemas.microsoft.com/office/drawing/2014/main" id="{C9BECC3E-B084-49B3-92F8-7C035402CFE6}"/>
              </a:ext>
            </a:extLst>
          </p:cNvPr>
          <p:cNvPicPr>
            <a:picLocks noRot="1" noChangeAspect="1"/>
          </p:cNvPicPr>
          <p:nvPr>
            <a:videoFile r:link="rId1"/>
          </p:nvPr>
        </p:nvPicPr>
        <p:blipFill>
          <a:blip r:embed="rId4"/>
          <a:stretch>
            <a:fillRect/>
          </a:stretch>
        </p:blipFill>
        <p:spPr>
          <a:xfrm>
            <a:off x="0" y="0"/>
            <a:ext cx="12407788" cy="7010400"/>
          </a:xfrm>
          <a:prstGeom prst="rect">
            <a:avLst/>
          </a:prstGeom>
        </p:spPr>
      </p:pic>
    </p:spTree>
    <p:extLst>
      <p:ext uri="{BB962C8B-B14F-4D97-AF65-F5344CB8AC3E}">
        <p14:creationId xmlns:p14="http://schemas.microsoft.com/office/powerpoint/2010/main" val="308551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81727104-23FD-4869-96F2-B9BFAE07EE5B}"/>
              </a:ext>
            </a:extLst>
          </p:cNvPr>
          <p:cNvSpPr txBox="1"/>
          <p:nvPr/>
        </p:nvSpPr>
        <p:spPr>
          <a:xfrm>
            <a:off x="6096000" y="1371600"/>
            <a:ext cx="5959151" cy="830997"/>
          </a:xfrm>
          <a:prstGeom prst="rect">
            <a:avLst/>
          </a:prstGeom>
          <a:noFill/>
        </p:spPr>
        <p:txBody>
          <a:bodyPr wrap="square" rtlCol="0">
            <a:spAutoFit/>
          </a:bodyPr>
          <a:lstStyle/>
          <a:p>
            <a:pPr marL="354013" indent="-354013"/>
            <a:r>
              <a:rPr lang="he-IL" sz="2400" b="1" dirty="0">
                <a:solidFill>
                  <a:srgbClr val="002060"/>
                </a:solidFill>
                <a:latin typeface="Calibri" panose="020F0502020204030204" pitchFamily="34" charset="0"/>
                <a:cs typeface="Calibri" panose="020F0502020204030204" pitchFamily="34" charset="0"/>
              </a:rPr>
              <a:t>4. מה ההבדל בין כדורסל עומדים לכדורסל בכסאות גלגלים?</a:t>
            </a:r>
            <a:endParaRPr lang="en-IL" sz="2400" b="1" dirty="0">
              <a:solidFill>
                <a:srgbClr val="002060"/>
              </a:solidFill>
              <a:latin typeface="Calibri" panose="020F0502020204030204" pitchFamily="34" charset="0"/>
              <a:cs typeface="Calibri" panose="020F0502020204030204" pitchFamily="34" charset="0"/>
            </a:endParaRPr>
          </a:p>
        </p:txBody>
      </p:sp>
      <p:sp>
        <p:nvSpPr>
          <p:cNvPr id="3" name="מלבן: פינות מעוגלות 2">
            <a:extLst>
              <a:ext uri="{FF2B5EF4-FFF2-40B4-BE49-F238E27FC236}">
                <a16:creationId xmlns:a16="http://schemas.microsoft.com/office/drawing/2014/main" id="{64653B1A-A212-460A-87E6-2BC88CB1112E}"/>
              </a:ext>
            </a:extLst>
          </p:cNvPr>
          <p:cNvSpPr/>
          <p:nvPr/>
        </p:nvSpPr>
        <p:spPr>
          <a:xfrm>
            <a:off x="6232849" y="2302956"/>
            <a:ext cx="5523722" cy="738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 name="אליפסה 3">
            <a:extLst>
              <a:ext uri="{FF2B5EF4-FFF2-40B4-BE49-F238E27FC236}">
                <a16:creationId xmlns:a16="http://schemas.microsoft.com/office/drawing/2014/main" id="{BE223A47-E9B2-4464-8535-C9A7B25CE07D}"/>
              </a:ext>
            </a:extLst>
          </p:cNvPr>
          <p:cNvSpPr/>
          <p:nvPr/>
        </p:nvSpPr>
        <p:spPr>
          <a:xfrm>
            <a:off x="11081657" y="2373312"/>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1030" name="Picture 6" descr="Hands-One-Finger icon">
            <a:extLst>
              <a:ext uri="{FF2B5EF4-FFF2-40B4-BE49-F238E27FC236}">
                <a16:creationId xmlns:a16="http://schemas.microsoft.com/office/drawing/2014/main" id="{0BB4E57C-FA81-401E-B503-38FB624FDA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43861" y="2429396"/>
            <a:ext cx="485192" cy="485192"/>
          </a:xfrm>
          <a:prstGeom prst="rect">
            <a:avLst/>
          </a:prstGeom>
          <a:noFill/>
          <a:extLst>
            <a:ext uri="{909E8E84-426E-40DD-AFC4-6F175D3DCCD1}">
              <a14:hiddenFill xmlns:a14="http://schemas.microsoft.com/office/drawing/2010/main">
                <a:solidFill>
                  <a:srgbClr val="FFFFFF"/>
                </a:solidFill>
              </a14:hiddenFill>
            </a:ext>
          </a:extLst>
        </p:spPr>
      </p:pic>
      <p:sp>
        <p:nvSpPr>
          <p:cNvPr id="9" name="מלבן: פינות מעוגלות 8">
            <a:extLst>
              <a:ext uri="{FF2B5EF4-FFF2-40B4-BE49-F238E27FC236}">
                <a16:creationId xmlns:a16="http://schemas.microsoft.com/office/drawing/2014/main" id="{E841357A-379E-4C8F-8980-9E5D6A8684EA}"/>
              </a:ext>
            </a:extLst>
          </p:cNvPr>
          <p:cNvSpPr/>
          <p:nvPr/>
        </p:nvSpPr>
        <p:spPr>
          <a:xfrm>
            <a:off x="6232849" y="3429000"/>
            <a:ext cx="5523722" cy="738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0" name="אליפסה 9">
            <a:extLst>
              <a:ext uri="{FF2B5EF4-FFF2-40B4-BE49-F238E27FC236}">
                <a16:creationId xmlns:a16="http://schemas.microsoft.com/office/drawing/2014/main" id="{0496F0E0-3D5B-4D34-8A77-481145AD69FA}"/>
              </a:ext>
            </a:extLst>
          </p:cNvPr>
          <p:cNvSpPr/>
          <p:nvPr/>
        </p:nvSpPr>
        <p:spPr>
          <a:xfrm>
            <a:off x="11081657" y="3499356"/>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2" name="מלבן: פינות מעוגלות 11">
            <a:extLst>
              <a:ext uri="{FF2B5EF4-FFF2-40B4-BE49-F238E27FC236}">
                <a16:creationId xmlns:a16="http://schemas.microsoft.com/office/drawing/2014/main" id="{8F89E7F5-4BD7-4DCB-AC0D-603D9E857681}"/>
              </a:ext>
            </a:extLst>
          </p:cNvPr>
          <p:cNvSpPr/>
          <p:nvPr/>
        </p:nvSpPr>
        <p:spPr>
          <a:xfrm>
            <a:off x="6232849" y="4550253"/>
            <a:ext cx="5523722" cy="738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3" name="אליפסה 12">
            <a:extLst>
              <a:ext uri="{FF2B5EF4-FFF2-40B4-BE49-F238E27FC236}">
                <a16:creationId xmlns:a16="http://schemas.microsoft.com/office/drawing/2014/main" id="{81C829FD-760C-439F-99DF-58B4A29724DE}"/>
              </a:ext>
            </a:extLst>
          </p:cNvPr>
          <p:cNvSpPr/>
          <p:nvPr/>
        </p:nvSpPr>
        <p:spPr>
          <a:xfrm>
            <a:off x="11081657" y="4620609"/>
            <a:ext cx="609600" cy="609600"/>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4" name="מלבן: פינות מעוגלות 13">
            <a:extLst>
              <a:ext uri="{FF2B5EF4-FFF2-40B4-BE49-F238E27FC236}">
                <a16:creationId xmlns:a16="http://schemas.microsoft.com/office/drawing/2014/main" id="{AC87D960-5EB7-4ADA-92FB-009D4F66072B}"/>
              </a:ext>
            </a:extLst>
          </p:cNvPr>
          <p:cNvSpPr/>
          <p:nvPr/>
        </p:nvSpPr>
        <p:spPr>
          <a:xfrm>
            <a:off x="6232849" y="5680247"/>
            <a:ext cx="5523722" cy="738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5" name="אליפסה 14">
            <a:extLst>
              <a:ext uri="{FF2B5EF4-FFF2-40B4-BE49-F238E27FC236}">
                <a16:creationId xmlns:a16="http://schemas.microsoft.com/office/drawing/2014/main" id="{6E4D3063-1460-40CC-B7E0-1A0BCFA9C59C}"/>
              </a:ext>
            </a:extLst>
          </p:cNvPr>
          <p:cNvSpPr/>
          <p:nvPr/>
        </p:nvSpPr>
        <p:spPr>
          <a:xfrm>
            <a:off x="11081657" y="5750603"/>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1026" name="Picture 2">
            <a:extLst>
              <a:ext uri="{FF2B5EF4-FFF2-40B4-BE49-F238E27FC236}">
                <a16:creationId xmlns:a16="http://schemas.microsoft.com/office/drawing/2014/main" id="{2E22F0B3-6529-4AA4-8425-118DF10DED4B}"/>
              </a:ext>
            </a:extLst>
          </p:cNvPr>
          <p:cNvPicPr>
            <a:picLocks noChangeAspect="1" noChangeArrowheads="1"/>
          </p:cNvPicPr>
          <p:nvPr/>
        </p:nvPicPr>
        <p:blipFill>
          <a:blip r:embed="rId4">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143861" y="4698068"/>
            <a:ext cx="485192" cy="4851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ands-Four-Fingers icon">
            <a:extLst>
              <a:ext uri="{FF2B5EF4-FFF2-40B4-BE49-F238E27FC236}">
                <a16:creationId xmlns:a16="http://schemas.microsoft.com/office/drawing/2014/main" id="{269B7C31-417B-4CFA-B5F9-1E6ADEC527F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122089" y="5807063"/>
            <a:ext cx="485192" cy="4851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ands-Two-Fingers icon">
            <a:extLst>
              <a:ext uri="{FF2B5EF4-FFF2-40B4-BE49-F238E27FC236}">
                <a16:creationId xmlns:a16="http://schemas.microsoft.com/office/drawing/2014/main" id="{3B22BE52-C5EB-4266-A6D8-7727515A1BE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143861" y="3572383"/>
            <a:ext cx="485192" cy="485192"/>
          </a:xfrm>
          <a:prstGeom prst="rect">
            <a:avLst/>
          </a:prstGeom>
          <a:noFill/>
          <a:extLst>
            <a:ext uri="{909E8E84-426E-40DD-AFC4-6F175D3DCCD1}">
              <a14:hiddenFill xmlns:a14="http://schemas.microsoft.com/office/drawing/2010/main">
                <a:solidFill>
                  <a:srgbClr val="FFFFFF"/>
                </a:solidFill>
              </a14:hiddenFill>
            </a:ext>
          </a:extLst>
        </p:spPr>
      </p:pic>
      <p:sp>
        <p:nvSpPr>
          <p:cNvPr id="5" name="תיבת טקסט 4">
            <a:extLst>
              <a:ext uri="{FF2B5EF4-FFF2-40B4-BE49-F238E27FC236}">
                <a16:creationId xmlns:a16="http://schemas.microsoft.com/office/drawing/2014/main" id="{DD7D413B-2EBD-49F7-8940-2F3FE8E77448}"/>
              </a:ext>
            </a:extLst>
          </p:cNvPr>
          <p:cNvSpPr txBox="1"/>
          <p:nvPr/>
        </p:nvSpPr>
        <p:spPr>
          <a:xfrm>
            <a:off x="6484776" y="2487326"/>
            <a:ext cx="4441371" cy="369332"/>
          </a:xfrm>
          <a:prstGeom prst="rect">
            <a:avLst/>
          </a:prstGeom>
          <a:noFill/>
        </p:spPr>
        <p:txBody>
          <a:bodyPr wrap="square" rtlCol="0">
            <a:spAutoFit/>
          </a:bodyPr>
          <a:lstStyle/>
          <a:p>
            <a:r>
              <a:rPr lang="he-IL" b="1" dirty="0">
                <a:solidFill>
                  <a:schemeClr val="bg1"/>
                </a:solidFill>
                <a:latin typeface="Calibri" panose="020F0502020204030204" pitchFamily="34" charset="0"/>
                <a:cs typeface="Calibri" panose="020F0502020204030204" pitchFamily="34" charset="0"/>
              </a:rPr>
              <a:t>הגובה של הסל בכדורסל עומדים גבוה יותר</a:t>
            </a:r>
            <a:endParaRPr lang="en-IL" b="1" dirty="0">
              <a:solidFill>
                <a:schemeClr val="bg1"/>
              </a:solidFill>
              <a:latin typeface="Calibri" panose="020F0502020204030204" pitchFamily="34" charset="0"/>
              <a:cs typeface="Calibri" panose="020F0502020204030204" pitchFamily="34" charset="0"/>
            </a:endParaRPr>
          </a:p>
        </p:txBody>
      </p:sp>
      <p:sp>
        <p:nvSpPr>
          <p:cNvPr id="17" name="תיבת טקסט 16">
            <a:extLst>
              <a:ext uri="{FF2B5EF4-FFF2-40B4-BE49-F238E27FC236}">
                <a16:creationId xmlns:a16="http://schemas.microsoft.com/office/drawing/2014/main" id="{0F397EB7-6175-4106-9552-BC7D202F52BA}"/>
              </a:ext>
            </a:extLst>
          </p:cNvPr>
          <p:cNvSpPr txBox="1"/>
          <p:nvPr/>
        </p:nvSpPr>
        <p:spPr>
          <a:xfrm>
            <a:off x="6484775" y="3630313"/>
            <a:ext cx="4441371" cy="369332"/>
          </a:xfrm>
          <a:prstGeom prst="rect">
            <a:avLst/>
          </a:prstGeom>
          <a:noFill/>
        </p:spPr>
        <p:txBody>
          <a:bodyPr wrap="square" rtlCol="0">
            <a:spAutoFit/>
          </a:bodyPr>
          <a:lstStyle/>
          <a:p>
            <a:r>
              <a:rPr lang="he-IL" b="1" dirty="0">
                <a:solidFill>
                  <a:schemeClr val="bg1"/>
                </a:solidFill>
                <a:latin typeface="Calibri" panose="020F0502020204030204" pitchFamily="34" charset="0"/>
                <a:cs typeface="Calibri" panose="020F0502020204030204" pitchFamily="34" charset="0"/>
              </a:rPr>
              <a:t>גודל המגרש בכדורסל בכסאות גלגלים גדול יותר</a:t>
            </a:r>
            <a:endParaRPr lang="en-IL" b="1" dirty="0">
              <a:solidFill>
                <a:schemeClr val="bg1"/>
              </a:solidFill>
              <a:latin typeface="Calibri" panose="020F0502020204030204" pitchFamily="34" charset="0"/>
              <a:cs typeface="Calibri" panose="020F0502020204030204" pitchFamily="34" charset="0"/>
            </a:endParaRPr>
          </a:p>
        </p:txBody>
      </p:sp>
      <p:sp>
        <p:nvSpPr>
          <p:cNvPr id="18" name="תיבת טקסט 17">
            <a:extLst>
              <a:ext uri="{FF2B5EF4-FFF2-40B4-BE49-F238E27FC236}">
                <a16:creationId xmlns:a16="http://schemas.microsoft.com/office/drawing/2014/main" id="{F9247BF0-268B-4A71-822A-4B5CD1F5ECC3}"/>
              </a:ext>
            </a:extLst>
          </p:cNvPr>
          <p:cNvSpPr txBox="1"/>
          <p:nvPr/>
        </p:nvSpPr>
        <p:spPr>
          <a:xfrm>
            <a:off x="6484775" y="4755998"/>
            <a:ext cx="4441371" cy="369332"/>
          </a:xfrm>
          <a:prstGeom prst="rect">
            <a:avLst/>
          </a:prstGeom>
          <a:noFill/>
        </p:spPr>
        <p:txBody>
          <a:bodyPr wrap="square" rtlCol="0">
            <a:spAutoFit/>
          </a:bodyPr>
          <a:lstStyle/>
          <a:p>
            <a:r>
              <a:rPr lang="he-IL" b="1" dirty="0">
                <a:solidFill>
                  <a:schemeClr val="bg1"/>
                </a:solidFill>
                <a:latin typeface="Calibri" panose="020F0502020204030204" pitchFamily="34" charset="0"/>
                <a:cs typeface="Calibri" panose="020F0502020204030204" pitchFamily="34" charset="0"/>
              </a:rPr>
              <a:t>אין צעדים אבל אסור יותר מ 2 משיכות גלגל</a:t>
            </a:r>
            <a:endParaRPr lang="en-IL" b="1" dirty="0">
              <a:solidFill>
                <a:schemeClr val="bg1"/>
              </a:solidFill>
              <a:latin typeface="Calibri" panose="020F0502020204030204" pitchFamily="34" charset="0"/>
              <a:cs typeface="Calibri" panose="020F0502020204030204" pitchFamily="34" charset="0"/>
            </a:endParaRPr>
          </a:p>
        </p:txBody>
      </p:sp>
      <p:sp>
        <p:nvSpPr>
          <p:cNvPr id="19" name="תיבת טקסט 18">
            <a:extLst>
              <a:ext uri="{FF2B5EF4-FFF2-40B4-BE49-F238E27FC236}">
                <a16:creationId xmlns:a16="http://schemas.microsoft.com/office/drawing/2014/main" id="{10796CCE-A24B-4329-A0D6-74512E24CAA4}"/>
              </a:ext>
            </a:extLst>
          </p:cNvPr>
          <p:cNvSpPr txBox="1"/>
          <p:nvPr/>
        </p:nvSpPr>
        <p:spPr>
          <a:xfrm>
            <a:off x="6436568" y="5864993"/>
            <a:ext cx="4441371" cy="369332"/>
          </a:xfrm>
          <a:prstGeom prst="rect">
            <a:avLst/>
          </a:prstGeom>
          <a:noFill/>
        </p:spPr>
        <p:txBody>
          <a:bodyPr wrap="square" rtlCol="0">
            <a:spAutoFit/>
          </a:bodyPr>
          <a:lstStyle/>
          <a:p>
            <a:r>
              <a:rPr lang="he-IL" b="1" dirty="0">
                <a:solidFill>
                  <a:schemeClr val="bg1"/>
                </a:solidFill>
                <a:latin typeface="Calibri" panose="020F0502020204030204" pitchFamily="34" charset="0"/>
                <a:cs typeface="Calibri" panose="020F0502020204030204" pitchFamily="34" charset="0"/>
              </a:rPr>
              <a:t>אין הבדל, הכול אותו דבר</a:t>
            </a:r>
            <a:endParaRPr lang="en-IL" b="1" dirty="0">
              <a:solidFill>
                <a:schemeClr val="bg1"/>
              </a:solidFill>
              <a:latin typeface="Calibri" panose="020F0502020204030204" pitchFamily="34" charset="0"/>
              <a:cs typeface="Calibri" panose="020F0502020204030204" pitchFamily="34" charset="0"/>
            </a:endParaRPr>
          </a:p>
        </p:txBody>
      </p:sp>
      <p:pic>
        <p:nvPicPr>
          <p:cNvPr id="20" name="תמונה 19">
            <a:extLst>
              <a:ext uri="{FF2B5EF4-FFF2-40B4-BE49-F238E27FC236}">
                <a16:creationId xmlns:a16="http://schemas.microsoft.com/office/drawing/2014/main" id="{5A9C76DA-9F9D-47F6-887E-4C458A0A1ED1}"/>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0" y="2592220"/>
            <a:ext cx="5740277" cy="3826851"/>
          </a:xfrm>
          <a:prstGeom prst="rect">
            <a:avLst/>
          </a:prstGeom>
        </p:spPr>
      </p:pic>
      <p:sp>
        <p:nvSpPr>
          <p:cNvPr id="21" name="צורה חופשית: צורה 20">
            <a:extLst>
              <a:ext uri="{FF2B5EF4-FFF2-40B4-BE49-F238E27FC236}">
                <a16:creationId xmlns:a16="http://schemas.microsoft.com/office/drawing/2014/main" id="{F962D516-AF83-4B4B-84EE-645546B6A73F}"/>
              </a:ext>
            </a:extLst>
          </p:cNvPr>
          <p:cNvSpPr/>
          <p:nvPr/>
        </p:nvSpPr>
        <p:spPr>
          <a:xfrm>
            <a:off x="3619202" y="2888901"/>
            <a:ext cx="184298" cy="200967"/>
          </a:xfrm>
          <a:custGeom>
            <a:avLst/>
            <a:gdLst>
              <a:gd name="connsiteX0" fmla="*/ 3229 w 184298"/>
              <a:gd name="connsiteY0" fmla="*/ 20097 h 200967"/>
              <a:gd name="connsiteX1" fmla="*/ 13277 w 184298"/>
              <a:gd name="connsiteY1" fmla="*/ 85411 h 200967"/>
              <a:gd name="connsiteX2" fmla="*/ 28350 w 184298"/>
              <a:gd name="connsiteY2" fmla="*/ 100484 h 200967"/>
              <a:gd name="connsiteX3" fmla="*/ 33374 w 184298"/>
              <a:gd name="connsiteY3" fmla="*/ 115556 h 200967"/>
              <a:gd name="connsiteX4" fmla="*/ 43422 w 184298"/>
              <a:gd name="connsiteY4" fmla="*/ 135653 h 200967"/>
              <a:gd name="connsiteX5" fmla="*/ 48446 w 184298"/>
              <a:gd name="connsiteY5" fmla="*/ 155750 h 200967"/>
              <a:gd name="connsiteX6" fmla="*/ 63519 w 184298"/>
              <a:gd name="connsiteY6" fmla="*/ 190919 h 200967"/>
              <a:gd name="connsiteX7" fmla="*/ 78591 w 184298"/>
              <a:gd name="connsiteY7" fmla="*/ 200967 h 200967"/>
              <a:gd name="connsiteX8" fmla="*/ 158978 w 184298"/>
              <a:gd name="connsiteY8" fmla="*/ 190919 h 200967"/>
              <a:gd name="connsiteX9" fmla="*/ 174051 w 184298"/>
              <a:gd name="connsiteY9" fmla="*/ 180870 h 200967"/>
              <a:gd name="connsiteX10" fmla="*/ 184099 w 184298"/>
              <a:gd name="connsiteY10" fmla="*/ 160774 h 200967"/>
              <a:gd name="connsiteX11" fmla="*/ 174051 w 184298"/>
              <a:gd name="connsiteY11" fmla="*/ 100484 h 200967"/>
              <a:gd name="connsiteX12" fmla="*/ 169027 w 184298"/>
              <a:gd name="connsiteY12" fmla="*/ 40194 h 200967"/>
              <a:gd name="connsiteX13" fmla="*/ 148930 w 184298"/>
              <a:gd name="connsiteY13" fmla="*/ 25121 h 200967"/>
              <a:gd name="connsiteX14" fmla="*/ 128833 w 184298"/>
              <a:gd name="connsiteY14" fmla="*/ 20097 h 200967"/>
              <a:gd name="connsiteX15" fmla="*/ 113761 w 184298"/>
              <a:gd name="connsiteY15" fmla="*/ 15073 h 200967"/>
              <a:gd name="connsiteX16" fmla="*/ 73567 w 184298"/>
              <a:gd name="connsiteY16" fmla="*/ 0 h 200967"/>
              <a:gd name="connsiteX17" fmla="*/ 3229 w 184298"/>
              <a:gd name="connsiteY17" fmla="*/ 20097 h 200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4298" h="200967">
                <a:moveTo>
                  <a:pt x="3229" y="20097"/>
                </a:moveTo>
                <a:cubicBezTo>
                  <a:pt x="-6819" y="34332"/>
                  <a:pt x="9441" y="77739"/>
                  <a:pt x="13277" y="85411"/>
                </a:cubicBezTo>
                <a:cubicBezTo>
                  <a:pt x="16455" y="91766"/>
                  <a:pt x="23326" y="95460"/>
                  <a:pt x="28350" y="100484"/>
                </a:cubicBezTo>
                <a:cubicBezTo>
                  <a:pt x="30025" y="105508"/>
                  <a:pt x="31288" y="110688"/>
                  <a:pt x="33374" y="115556"/>
                </a:cubicBezTo>
                <a:cubicBezTo>
                  <a:pt x="36324" y="122440"/>
                  <a:pt x="40792" y="128640"/>
                  <a:pt x="43422" y="135653"/>
                </a:cubicBezTo>
                <a:cubicBezTo>
                  <a:pt x="45846" y="142119"/>
                  <a:pt x="46549" y="149111"/>
                  <a:pt x="48446" y="155750"/>
                </a:cubicBezTo>
                <a:cubicBezTo>
                  <a:pt x="51177" y="165307"/>
                  <a:pt x="57697" y="183933"/>
                  <a:pt x="63519" y="190919"/>
                </a:cubicBezTo>
                <a:cubicBezTo>
                  <a:pt x="67384" y="195558"/>
                  <a:pt x="73567" y="197618"/>
                  <a:pt x="78591" y="200967"/>
                </a:cubicBezTo>
                <a:cubicBezTo>
                  <a:pt x="85846" y="200362"/>
                  <a:pt x="139832" y="199125"/>
                  <a:pt x="158978" y="190919"/>
                </a:cubicBezTo>
                <a:cubicBezTo>
                  <a:pt x="164528" y="188540"/>
                  <a:pt x="169027" y="184220"/>
                  <a:pt x="174051" y="180870"/>
                </a:cubicBezTo>
                <a:cubicBezTo>
                  <a:pt x="177400" y="174171"/>
                  <a:pt x="183477" y="168237"/>
                  <a:pt x="184099" y="160774"/>
                </a:cubicBezTo>
                <a:cubicBezTo>
                  <a:pt x="185569" y="143131"/>
                  <a:pt x="178591" y="118643"/>
                  <a:pt x="174051" y="100484"/>
                </a:cubicBezTo>
                <a:cubicBezTo>
                  <a:pt x="172376" y="80387"/>
                  <a:pt x="175404" y="59325"/>
                  <a:pt x="169027" y="40194"/>
                </a:cubicBezTo>
                <a:cubicBezTo>
                  <a:pt x="166379" y="32250"/>
                  <a:pt x="156420" y="28866"/>
                  <a:pt x="148930" y="25121"/>
                </a:cubicBezTo>
                <a:cubicBezTo>
                  <a:pt x="142754" y="22033"/>
                  <a:pt x="135472" y="21994"/>
                  <a:pt x="128833" y="20097"/>
                </a:cubicBezTo>
                <a:cubicBezTo>
                  <a:pt x="123741" y="18642"/>
                  <a:pt x="118629" y="17159"/>
                  <a:pt x="113761" y="15073"/>
                </a:cubicBezTo>
                <a:cubicBezTo>
                  <a:pt x="76979" y="-691"/>
                  <a:pt x="110619" y="9262"/>
                  <a:pt x="73567" y="0"/>
                </a:cubicBezTo>
                <a:cubicBezTo>
                  <a:pt x="29741" y="10956"/>
                  <a:pt x="13277" y="5862"/>
                  <a:pt x="3229" y="20097"/>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3124659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81727104-23FD-4869-96F2-B9BFAE07EE5B}"/>
              </a:ext>
            </a:extLst>
          </p:cNvPr>
          <p:cNvSpPr txBox="1"/>
          <p:nvPr/>
        </p:nvSpPr>
        <p:spPr>
          <a:xfrm>
            <a:off x="6096000" y="1371600"/>
            <a:ext cx="5959151" cy="830997"/>
          </a:xfrm>
          <a:prstGeom prst="rect">
            <a:avLst/>
          </a:prstGeom>
          <a:noFill/>
        </p:spPr>
        <p:txBody>
          <a:bodyPr wrap="square" rtlCol="0">
            <a:spAutoFit/>
          </a:bodyPr>
          <a:lstStyle/>
          <a:p>
            <a:pPr marL="354013" indent="-354013"/>
            <a:r>
              <a:rPr lang="he-IL" sz="2400" b="1" dirty="0">
                <a:solidFill>
                  <a:srgbClr val="002060"/>
                </a:solidFill>
                <a:latin typeface="Calibri" panose="020F0502020204030204" pitchFamily="34" charset="0"/>
                <a:cs typeface="Calibri" panose="020F0502020204030204" pitchFamily="34" charset="0"/>
              </a:rPr>
              <a:t>5. האם עיוורים יכולים להתחרות בריצה במשחקים הפראלימפיים?</a:t>
            </a:r>
            <a:endParaRPr lang="en-IL" sz="2400" b="1" dirty="0">
              <a:solidFill>
                <a:srgbClr val="002060"/>
              </a:solidFill>
              <a:latin typeface="Calibri" panose="020F0502020204030204" pitchFamily="34" charset="0"/>
              <a:cs typeface="Calibri" panose="020F0502020204030204" pitchFamily="34" charset="0"/>
            </a:endParaRPr>
          </a:p>
        </p:txBody>
      </p:sp>
      <p:sp>
        <p:nvSpPr>
          <p:cNvPr id="3" name="מלבן: פינות מעוגלות 2">
            <a:extLst>
              <a:ext uri="{FF2B5EF4-FFF2-40B4-BE49-F238E27FC236}">
                <a16:creationId xmlns:a16="http://schemas.microsoft.com/office/drawing/2014/main" id="{64653B1A-A212-460A-87E6-2BC88CB1112E}"/>
              </a:ext>
            </a:extLst>
          </p:cNvPr>
          <p:cNvSpPr/>
          <p:nvPr/>
        </p:nvSpPr>
        <p:spPr>
          <a:xfrm>
            <a:off x="6232849" y="2302956"/>
            <a:ext cx="5523722" cy="738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 name="אליפסה 3">
            <a:extLst>
              <a:ext uri="{FF2B5EF4-FFF2-40B4-BE49-F238E27FC236}">
                <a16:creationId xmlns:a16="http://schemas.microsoft.com/office/drawing/2014/main" id="{BE223A47-E9B2-4464-8535-C9A7B25CE07D}"/>
              </a:ext>
            </a:extLst>
          </p:cNvPr>
          <p:cNvSpPr/>
          <p:nvPr/>
        </p:nvSpPr>
        <p:spPr>
          <a:xfrm>
            <a:off x="11081657" y="2373312"/>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1030" name="Picture 6" descr="Hands-One-Finger icon">
            <a:extLst>
              <a:ext uri="{FF2B5EF4-FFF2-40B4-BE49-F238E27FC236}">
                <a16:creationId xmlns:a16="http://schemas.microsoft.com/office/drawing/2014/main" id="{0BB4E57C-FA81-401E-B503-38FB624FDA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43861" y="2429396"/>
            <a:ext cx="485192" cy="485192"/>
          </a:xfrm>
          <a:prstGeom prst="rect">
            <a:avLst/>
          </a:prstGeom>
          <a:noFill/>
          <a:extLst>
            <a:ext uri="{909E8E84-426E-40DD-AFC4-6F175D3DCCD1}">
              <a14:hiddenFill xmlns:a14="http://schemas.microsoft.com/office/drawing/2010/main">
                <a:solidFill>
                  <a:srgbClr val="FFFFFF"/>
                </a:solidFill>
              </a14:hiddenFill>
            </a:ext>
          </a:extLst>
        </p:spPr>
      </p:pic>
      <p:sp>
        <p:nvSpPr>
          <p:cNvPr id="9" name="מלבן: פינות מעוגלות 8">
            <a:extLst>
              <a:ext uri="{FF2B5EF4-FFF2-40B4-BE49-F238E27FC236}">
                <a16:creationId xmlns:a16="http://schemas.microsoft.com/office/drawing/2014/main" id="{E841357A-379E-4C8F-8980-9E5D6A8684EA}"/>
              </a:ext>
            </a:extLst>
          </p:cNvPr>
          <p:cNvSpPr/>
          <p:nvPr/>
        </p:nvSpPr>
        <p:spPr>
          <a:xfrm>
            <a:off x="6232849" y="3429000"/>
            <a:ext cx="5523722" cy="738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0" name="אליפסה 9">
            <a:extLst>
              <a:ext uri="{FF2B5EF4-FFF2-40B4-BE49-F238E27FC236}">
                <a16:creationId xmlns:a16="http://schemas.microsoft.com/office/drawing/2014/main" id="{0496F0E0-3D5B-4D34-8A77-481145AD69FA}"/>
              </a:ext>
            </a:extLst>
          </p:cNvPr>
          <p:cNvSpPr/>
          <p:nvPr/>
        </p:nvSpPr>
        <p:spPr>
          <a:xfrm>
            <a:off x="11081657" y="3499356"/>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2" name="מלבן: פינות מעוגלות 11">
            <a:extLst>
              <a:ext uri="{FF2B5EF4-FFF2-40B4-BE49-F238E27FC236}">
                <a16:creationId xmlns:a16="http://schemas.microsoft.com/office/drawing/2014/main" id="{8F89E7F5-4BD7-4DCB-AC0D-603D9E857681}"/>
              </a:ext>
            </a:extLst>
          </p:cNvPr>
          <p:cNvSpPr/>
          <p:nvPr/>
        </p:nvSpPr>
        <p:spPr>
          <a:xfrm>
            <a:off x="6232849" y="4550253"/>
            <a:ext cx="5523722" cy="738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3" name="אליפסה 12">
            <a:extLst>
              <a:ext uri="{FF2B5EF4-FFF2-40B4-BE49-F238E27FC236}">
                <a16:creationId xmlns:a16="http://schemas.microsoft.com/office/drawing/2014/main" id="{81C829FD-760C-439F-99DF-58B4A29724DE}"/>
              </a:ext>
            </a:extLst>
          </p:cNvPr>
          <p:cNvSpPr/>
          <p:nvPr/>
        </p:nvSpPr>
        <p:spPr>
          <a:xfrm>
            <a:off x="11081657" y="4620609"/>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4" name="מלבן: פינות מעוגלות 13">
            <a:extLst>
              <a:ext uri="{FF2B5EF4-FFF2-40B4-BE49-F238E27FC236}">
                <a16:creationId xmlns:a16="http://schemas.microsoft.com/office/drawing/2014/main" id="{AC87D960-5EB7-4ADA-92FB-009D4F66072B}"/>
              </a:ext>
            </a:extLst>
          </p:cNvPr>
          <p:cNvSpPr/>
          <p:nvPr/>
        </p:nvSpPr>
        <p:spPr>
          <a:xfrm>
            <a:off x="6232849" y="5680247"/>
            <a:ext cx="5523722" cy="738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5" name="אליפסה 14">
            <a:extLst>
              <a:ext uri="{FF2B5EF4-FFF2-40B4-BE49-F238E27FC236}">
                <a16:creationId xmlns:a16="http://schemas.microsoft.com/office/drawing/2014/main" id="{6E4D3063-1460-40CC-B7E0-1A0BCFA9C59C}"/>
              </a:ext>
            </a:extLst>
          </p:cNvPr>
          <p:cNvSpPr/>
          <p:nvPr/>
        </p:nvSpPr>
        <p:spPr>
          <a:xfrm>
            <a:off x="11081657" y="5750603"/>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1026" name="Picture 2">
            <a:extLst>
              <a:ext uri="{FF2B5EF4-FFF2-40B4-BE49-F238E27FC236}">
                <a16:creationId xmlns:a16="http://schemas.microsoft.com/office/drawing/2014/main" id="{2E22F0B3-6529-4AA4-8425-118DF10DED4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43861" y="4698068"/>
            <a:ext cx="485192" cy="4851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ands-Four-Fingers icon">
            <a:extLst>
              <a:ext uri="{FF2B5EF4-FFF2-40B4-BE49-F238E27FC236}">
                <a16:creationId xmlns:a16="http://schemas.microsoft.com/office/drawing/2014/main" id="{269B7C31-417B-4CFA-B5F9-1E6ADEC527F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122089" y="5807063"/>
            <a:ext cx="485192" cy="4851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ands-Two-Fingers icon">
            <a:extLst>
              <a:ext uri="{FF2B5EF4-FFF2-40B4-BE49-F238E27FC236}">
                <a16:creationId xmlns:a16="http://schemas.microsoft.com/office/drawing/2014/main" id="{3B22BE52-C5EB-4266-A6D8-7727515A1BE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143861" y="3572383"/>
            <a:ext cx="485192" cy="485192"/>
          </a:xfrm>
          <a:prstGeom prst="rect">
            <a:avLst/>
          </a:prstGeom>
          <a:noFill/>
          <a:extLst>
            <a:ext uri="{909E8E84-426E-40DD-AFC4-6F175D3DCCD1}">
              <a14:hiddenFill xmlns:a14="http://schemas.microsoft.com/office/drawing/2010/main">
                <a:solidFill>
                  <a:srgbClr val="FFFFFF"/>
                </a:solidFill>
              </a14:hiddenFill>
            </a:ext>
          </a:extLst>
        </p:spPr>
      </p:pic>
      <p:sp>
        <p:nvSpPr>
          <p:cNvPr id="5" name="תיבת טקסט 4">
            <a:extLst>
              <a:ext uri="{FF2B5EF4-FFF2-40B4-BE49-F238E27FC236}">
                <a16:creationId xmlns:a16="http://schemas.microsoft.com/office/drawing/2014/main" id="{DD7D413B-2EBD-49F7-8940-2F3FE8E77448}"/>
              </a:ext>
            </a:extLst>
          </p:cNvPr>
          <p:cNvSpPr txBox="1"/>
          <p:nvPr/>
        </p:nvSpPr>
        <p:spPr>
          <a:xfrm>
            <a:off x="6484776" y="2487326"/>
            <a:ext cx="4441371" cy="369332"/>
          </a:xfrm>
          <a:prstGeom prst="rect">
            <a:avLst/>
          </a:prstGeom>
          <a:noFill/>
        </p:spPr>
        <p:txBody>
          <a:bodyPr wrap="square" rtlCol="0">
            <a:spAutoFit/>
          </a:bodyPr>
          <a:lstStyle/>
          <a:p>
            <a:r>
              <a:rPr lang="he-IL" b="1" dirty="0">
                <a:solidFill>
                  <a:schemeClr val="bg1"/>
                </a:solidFill>
                <a:latin typeface="Calibri" panose="020F0502020204030204" pitchFamily="34" charset="0"/>
                <a:cs typeface="Calibri" panose="020F0502020204030204" pitchFamily="34" charset="0"/>
              </a:rPr>
              <a:t>רק עם מלווה שקשור אליהם בחוט</a:t>
            </a:r>
            <a:endParaRPr lang="en-IL" b="1" dirty="0">
              <a:solidFill>
                <a:schemeClr val="bg1"/>
              </a:solidFill>
              <a:latin typeface="Calibri" panose="020F0502020204030204" pitchFamily="34" charset="0"/>
              <a:cs typeface="Calibri" panose="020F0502020204030204" pitchFamily="34" charset="0"/>
            </a:endParaRPr>
          </a:p>
        </p:txBody>
      </p:sp>
      <p:sp>
        <p:nvSpPr>
          <p:cNvPr id="17" name="תיבת טקסט 16">
            <a:extLst>
              <a:ext uri="{FF2B5EF4-FFF2-40B4-BE49-F238E27FC236}">
                <a16:creationId xmlns:a16="http://schemas.microsoft.com/office/drawing/2014/main" id="{0F397EB7-6175-4106-9552-BC7D202F52BA}"/>
              </a:ext>
            </a:extLst>
          </p:cNvPr>
          <p:cNvSpPr txBox="1"/>
          <p:nvPr/>
        </p:nvSpPr>
        <p:spPr>
          <a:xfrm>
            <a:off x="6484775" y="3630313"/>
            <a:ext cx="4441371" cy="369332"/>
          </a:xfrm>
          <a:prstGeom prst="rect">
            <a:avLst/>
          </a:prstGeom>
          <a:noFill/>
        </p:spPr>
        <p:txBody>
          <a:bodyPr wrap="square" rtlCol="0">
            <a:spAutoFit/>
          </a:bodyPr>
          <a:lstStyle/>
          <a:p>
            <a:r>
              <a:rPr lang="he-IL" b="1" dirty="0">
                <a:solidFill>
                  <a:schemeClr val="bg1"/>
                </a:solidFill>
                <a:latin typeface="Calibri" panose="020F0502020204030204" pitchFamily="34" charset="0"/>
                <a:cs typeface="Calibri" panose="020F0502020204030204" pitchFamily="34" charset="0"/>
              </a:rPr>
              <a:t>רק עם חוט שקשור לקצה המסלול </a:t>
            </a:r>
            <a:endParaRPr lang="en-IL" b="1" dirty="0">
              <a:solidFill>
                <a:schemeClr val="bg1"/>
              </a:solidFill>
              <a:latin typeface="Calibri" panose="020F0502020204030204" pitchFamily="34" charset="0"/>
              <a:cs typeface="Calibri" panose="020F0502020204030204" pitchFamily="34" charset="0"/>
            </a:endParaRPr>
          </a:p>
        </p:txBody>
      </p:sp>
      <p:sp>
        <p:nvSpPr>
          <p:cNvPr id="18" name="תיבת טקסט 17">
            <a:extLst>
              <a:ext uri="{FF2B5EF4-FFF2-40B4-BE49-F238E27FC236}">
                <a16:creationId xmlns:a16="http://schemas.microsoft.com/office/drawing/2014/main" id="{F9247BF0-268B-4A71-822A-4B5CD1F5ECC3}"/>
              </a:ext>
            </a:extLst>
          </p:cNvPr>
          <p:cNvSpPr txBox="1"/>
          <p:nvPr/>
        </p:nvSpPr>
        <p:spPr>
          <a:xfrm>
            <a:off x="6484775" y="4755998"/>
            <a:ext cx="4441371" cy="369332"/>
          </a:xfrm>
          <a:prstGeom prst="rect">
            <a:avLst/>
          </a:prstGeom>
          <a:noFill/>
        </p:spPr>
        <p:txBody>
          <a:bodyPr wrap="square" rtlCol="0">
            <a:spAutoFit/>
          </a:bodyPr>
          <a:lstStyle/>
          <a:p>
            <a:r>
              <a:rPr lang="he-IL" b="1" dirty="0">
                <a:solidFill>
                  <a:schemeClr val="bg1"/>
                </a:solidFill>
                <a:latin typeface="Calibri" panose="020F0502020204030204" pitchFamily="34" charset="0"/>
                <a:cs typeface="Calibri" panose="020F0502020204030204" pitchFamily="34" charset="0"/>
              </a:rPr>
              <a:t>לא, אין ריצת 100 מטר לעיוורים</a:t>
            </a:r>
            <a:endParaRPr lang="en-IL" b="1" dirty="0">
              <a:solidFill>
                <a:schemeClr val="bg1"/>
              </a:solidFill>
              <a:latin typeface="Calibri" panose="020F0502020204030204" pitchFamily="34" charset="0"/>
              <a:cs typeface="Calibri" panose="020F0502020204030204" pitchFamily="34" charset="0"/>
            </a:endParaRPr>
          </a:p>
        </p:txBody>
      </p:sp>
      <p:sp>
        <p:nvSpPr>
          <p:cNvPr id="19" name="תיבת טקסט 18">
            <a:extLst>
              <a:ext uri="{FF2B5EF4-FFF2-40B4-BE49-F238E27FC236}">
                <a16:creationId xmlns:a16="http://schemas.microsoft.com/office/drawing/2014/main" id="{10796CCE-A24B-4329-A0D6-74512E24CAA4}"/>
              </a:ext>
            </a:extLst>
          </p:cNvPr>
          <p:cNvSpPr txBox="1"/>
          <p:nvPr/>
        </p:nvSpPr>
        <p:spPr>
          <a:xfrm>
            <a:off x="6436568" y="5864993"/>
            <a:ext cx="4441371" cy="369332"/>
          </a:xfrm>
          <a:prstGeom prst="rect">
            <a:avLst/>
          </a:prstGeom>
          <a:noFill/>
        </p:spPr>
        <p:txBody>
          <a:bodyPr wrap="square" rtlCol="0">
            <a:spAutoFit/>
          </a:bodyPr>
          <a:lstStyle/>
          <a:p>
            <a:r>
              <a:rPr lang="he-IL" b="1" dirty="0">
                <a:solidFill>
                  <a:schemeClr val="bg1"/>
                </a:solidFill>
                <a:latin typeface="Calibri" panose="020F0502020204030204" pitchFamily="34" charset="0"/>
                <a:cs typeface="Calibri" panose="020F0502020204030204" pitchFamily="34" charset="0"/>
              </a:rPr>
              <a:t>כן, בגלל שזה קצר</a:t>
            </a:r>
            <a:endParaRPr lang="en-IL" b="1" dirty="0">
              <a:solidFill>
                <a:schemeClr val="bg1"/>
              </a:solidFill>
              <a:latin typeface="Calibri" panose="020F0502020204030204" pitchFamily="34" charset="0"/>
              <a:cs typeface="Calibri" panose="020F0502020204030204" pitchFamily="34" charset="0"/>
            </a:endParaRPr>
          </a:p>
        </p:txBody>
      </p:sp>
      <p:pic>
        <p:nvPicPr>
          <p:cNvPr id="20" name="תמונה 19">
            <a:extLst>
              <a:ext uri="{FF2B5EF4-FFF2-40B4-BE49-F238E27FC236}">
                <a16:creationId xmlns:a16="http://schemas.microsoft.com/office/drawing/2014/main" id="{E1DCF6C1-9326-4616-95A7-316BAADDFA9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5221" y="2346111"/>
            <a:ext cx="6151657" cy="4106558"/>
          </a:xfrm>
          <a:prstGeom prst="roundRect">
            <a:avLst>
              <a:gd name="adj" fmla="val 13151"/>
            </a:avLst>
          </a:prstGeom>
        </p:spPr>
      </p:pic>
    </p:spTree>
    <p:extLst>
      <p:ext uri="{BB962C8B-B14F-4D97-AF65-F5344CB8AC3E}">
        <p14:creationId xmlns:p14="http://schemas.microsoft.com/office/powerpoint/2010/main" val="29894122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מדיה מקוונת 2" title="The Partnership Behind the World's Fastest Blind Sprinter | Para Athletics | Paralympic Games">
            <a:hlinkClick r:id="" action="ppaction://media"/>
            <a:extLst>
              <a:ext uri="{FF2B5EF4-FFF2-40B4-BE49-F238E27FC236}">
                <a16:creationId xmlns:a16="http://schemas.microsoft.com/office/drawing/2014/main" id="{5F503E33-7DB9-4E97-B77C-8D3C2A820754}"/>
              </a:ext>
            </a:extLst>
          </p:cNvPr>
          <p:cNvPicPr>
            <a:picLocks noRot="1" noChangeAspect="1"/>
          </p:cNvPicPr>
          <p:nvPr>
            <a:videoFile r:link="rId1"/>
          </p:nvPr>
        </p:nvPicPr>
        <p:blipFill>
          <a:blip r:embed="rId4"/>
          <a:stretch>
            <a:fillRect/>
          </a:stretch>
        </p:blipFill>
        <p:spPr>
          <a:xfrm>
            <a:off x="0" y="0"/>
            <a:ext cx="12192000" cy="6888480"/>
          </a:xfrm>
          <a:prstGeom prst="rect">
            <a:avLst/>
          </a:prstGeom>
        </p:spPr>
      </p:pic>
    </p:spTree>
    <p:extLst>
      <p:ext uri="{BB962C8B-B14F-4D97-AF65-F5344CB8AC3E}">
        <p14:creationId xmlns:p14="http://schemas.microsoft.com/office/powerpoint/2010/main" val="2032897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תיבת טקסט 8">
            <a:extLst>
              <a:ext uri="{FF2B5EF4-FFF2-40B4-BE49-F238E27FC236}">
                <a16:creationId xmlns:a16="http://schemas.microsoft.com/office/drawing/2014/main" id="{038D8BB8-D85D-49F9-B831-1BFA2D58B5D1}"/>
              </a:ext>
            </a:extLst>
          </p:cNvPr>
          <p:cNvSpPr txBox="1"/>
          <p:nvPr/>
        </p:nvSpPr>
        <p:spPr>
          <a:xfrm>
            <a:off x="6254884" y="965068"/>
            <a:ext cx="5830596" cy="5875904"/>
          </a:xfrm>
          <a:prstGeom prst="rect">
            <a:avLst/>
          </a:prstGeom>
          <a:noFill/>
        </p:spPr>
        <p:txBody>
          <a:bodyPr wrap="square" rtlCol="0">
            <a:spAutoFit/>
          </a:bodyPr>
          <a:lstStyle/>
          <a:p>
            <a:pPr marL="285750" indent="-285750" algn="r" rtl="1">
              <a:lnSpc>
                <a:spcPct val="150000"/>
              </a:lnSpc>
              <a:buFont typeface="Arial" panose="020B0604020202020204" pitchFamily="34" charset="0"/>
              <a:buChar char="•"/>
            </a:pPr>
            <a:r>
              <a:rPr lang="he-IL" sz="1400" b="1" dirty="0">
                <a:latin typeface="Calibri" panose="020F0502020204030204" pitchFamily="34" charset="0"/>
                <a:cs typeface="Calibri" panose="020F0502020204030204" pitchFamily="34" charset="0"/>
              </a:rPr>
              <a:t>אינטרנט | </a:t>
            </a:r>
            <a:r>
              <a:rPr lang="he-IL" sz="1400" dirty="0">
                <a:latin typeface="Calibri" panose="020F0502020204030204" pitchFamily="34" charset="0"/>
                <a:cs typeface="Calibri" panose="020F0502020204030204" pitchFamily="34" charset="0"/>
              </a:rPr>
              <a:t>הפעלת הסרטונים במצגת, דורשת קו אינטרנט פעיל </a:t>
            </a:r>
          </a:p>
          <a:p>
            <a:pPr marL="285750" indent="-285750" algn="r" rtl="1">
              <a:lnSpc>
                <a:spcPct val="150000"/>
              </a:lnSpc>
              <a:buFont typeface="Arial" panose="020B0604020202020204" pitchFamily="34" charset="0"/>
              <a:buChar char="•"/>
            </a:pPr>
            <a:r>
              <a:rPr lang="he-IL" sz="1400" b="1" dirty="0">
                <a:latin typeface="Calibri" panose="020F0502020204030204" pitchFamily="34" charset="0"/>
                <a:cs typeface="Calibri" panose="020F0502020204030204" pitchFamily="34" charset="0"/>
              </a:rPr>
              <a:t>הפעלה מוקדמת | </a:t>
            </a:r>
            <a:r>
              <a:rPr lang="he-IL" sz="1400" dirty="0">
                <a:latin typeface="Calibri" panose="020F0502020204030204" pitchFamily="34" charset="0"/>
                <a:cs typeface="Calibri" panose="020F0502020204030204" pitchFamily="34" charset="0"/>
              </a:rPr>
              <a:t>יש לבדוק לפני השיעור שכל השקפים עוברים והסרטונים נפתחים, הפעלה מוקדמת רגע לפני שהשיעור מתחיל, תגרום לכך שהסרטונים יפתחו ישר בהפעלתם ולא יתבזבז זמן על העלאתם</a:t>
            </a:r>
          </a:p>
          <a:p>
            <a:pPr marL="285750" indent="-285750" algn="r" rtl="1">
              <a:lnSpc>
                <a:spcPct val="150000"/>
              </a:lnSpc>
              <a:buFont typeface="Arial" panose="020B0604020202020204" pitchFamily="34" charset="0"/>
              <a:buChar char="•"/>
            </a:pPr>
            <a:r>
              <a:rPr lang="he-IL" sz="1400" b="1" dirty="0">
                <a:latin typeface="Calibri" panose="020F0502020204030204" pitchFamily="34" charset="0"/>
                <a:cs typeface="Calibri" panose="020F0502020204030204" pitchFamily="34" charset="0"/>
              </a:rPr>
              <a:t>הפעלת הסרטונים ומעבר לשקף הבא | </a:t>
            </a:r>
            <a:r>
              <a:rPr lang="he-IL" sz="1400" dirty="0">
                <a:latin typeface="Calibri" panose="020F0502020204030204" pitchFamily="34" charset="0"/>
                <a:cs typeface="Calibri" panose="020F0502020204030204" pitchFamily="34" charset="0"/>
              </a:rPr>
              <a:t>הסרטונים מופעלים באופן אוטומטי אך על מנת לעבור לשקף הבא, ניתן לעבור ב 2 דרכים:</a:t>
            </a:r>
          </a:p>
          <a:p>
            <a:pPr marL="742950" lvl="1" indent="-285750">
              <a:lnSpc>
                <a:spcPct val="150000"/>
              </a:lnSpc>
              <a:buFont typeface="Arial" panose="020B0604020202020204" pitchFamily="34" charset="0"/>
              <a:buChar char="•"/>
            </a:pPr>
            <a:r>
              <a:rPr lang="he-IL" sz="1400" dirty="0">
                <a:latin typeface="Calibri" panose="020F0502020204030204" pitchFamily="34" charset="0"/>
                <a:cs typeface="Calibri" panose="020F0502020204030204" pitchFamily="34" charset="0"/>
              </a:rPr>
              <a:t>ללחוץ על מעבר דרך החיצים של המקלדת</a:t>
            </a:r>
          </a:p>
          <a:p>
            <a:pPr marL="742950" lvl="1" indent="-285750">
              <a:lnSpc>
                <a:spcPct val="150000"/>
              </a:lnSpc>
              <a:buFont typeface="Arial" panose="020B0604020202020204" pitchFamily="34" charset="0"/>
              <a:buChar char="•"/>
            </a:pPr>
            <a:r>
              <a:rPr lang="he-IL" sz="1400" dirty="0">
                <a:latin typeface="Calibri" panose="020F0502020204030204" pitchFamily="34" charset="0"/>
                <a:cs typeface="Calibri" panose="020F0502020204030204" pitchFamily="34" charset="0"/>
              </a:rPr>
              <a:t>לשים את הסמן של העכבר בתחתית המסך וללחוץ </a:t>
            </a:r>
          </a:p>
          <a:p>
            <a:pPr lvl="1">
              <a:lnSpc>
                <a:spcPct val="150000"/>
              </a:lnSpc>
            </a:pPr>
            <a:endParaRPr lang="he-IL" sz="1400" dirty="0">
              <a:latin typeface="Calibri" panose="020F0502020204030204" pitchFamily="34" charset="0"/>
              <a:cs typeface="Calibri" panose="020F0502020204030204" pitchFamily="34" charset="0"/>
            </a:endParaRPr>
          </a:p>
          <a:p>
            <a:pPr lvl="1">
              <a:lnSpc>
                <a:spcPct val="150000"/>
              </a:lnSpc>
            </a:pPr>
            <a:endParaRPr lang="he-IL" sz="1400" dirty="0">
              <a:latin typeface="Calibri" panose="020F0502020204030204" pitchFamily="34" charset="0"/>
              <a:cs typeface="Calibri" panose="020F0502020204030204" pitchFamily="34" charset="0"/>
            </a:endParaRPr>
          </a:p>
          <a:p>
            <a:pPr lvl="1">
              <a:lnSpc>
                <a:spcPct val="150000"/>
              </a:lnSpc>
            </a:pPr>
            <a:endParaRPr lang="he-IL" sz="1400" dirty="0">
              <a:latin typeface="Calibri" panose="020F0502020204030204" pitchFamily="34" charset="0"/>
              <a:cs typeface="Calibri" panose="020F0502020204030204" pitchFamily="34" charset="0"/>
            </a:endParaRPr>
          </a:p>
          <a:p>
            <a:pPr lvl="1">
              <a:lnSpc>
                <a:spcPct val="150000"/>
              </a:lnSpc>
            </a:pPr>
            <a:endParaRPr lang="he-IL" sz="1400" dirty="0">
              <a:latin typeface="Calibri" panose="020F0502020204030204" pitchFamily="34" charset="0"/>
              <a:cs typeface="Calibri" panose="020F0502020204030204" pitchFamily="34" charset="0"/>
            </a:endParaRPr>
          </a:p>
          <a:p>
            <a:pPr lvl="1">
              <a:lnSpc>
                <a:spcPct val="150000"/>
              </a:lnSpc>
            </a:pPr>
            <a:endParaRPr lang="he-IL" sz="1400" dirty="0">
              <a:latin typeface="Calibri" panose="020F0502020204030204" pitchFamily="34" charset="0"/>
              <a:cs typeface="Calibri" panose="020F0502020204030204" pitchFamily="34" charset="0"/>
            </a:endParaRPr>
          </a:p>
          <a:p>
            <a:pPr lvl="1">
              <a:lnSpc>
                <a:spcPct val="150000"/>
              </a:lnSpc>
            </a:pPr>
            <a:r>
              <a:rPr lang="he-IL" sz="1400" dirty="0">
                <a:latin typeface="Calibri" panose="020F0502020204030204" pitchFamily="34" charset="0"/>
                <a:cs typeface="Calibri" panose="020F0502020204030204" pitchFamily="34" charset="0"/>
              </a:rPr>
              <a:t>כאשר הסמן נמצא על הסרטון, לחיצה עליו תעצור את הסרטון, אך לא תעביר לשקף הבא</a:t>
            </a:r>
            <a:endParaRPr lang="he-IL" sz="1400" b="1" dirty="0">
              <a:latin typeface="Calibri" panose="020F0502020204030204" pitchFamily="34" charset="0"/>
              <a:cs typeface="Calibri" panose="020F0502020204030204" pitchFamily="34" charset="0"/>
            </a:endParaRPr>
          </a:p>
          <a:p>
            <a:pPr marL="285750" indent="-285750" algn="r" rtl="1">
              <a:lnSpc>
                <a:spcPct val="150000"/>
              </a:lnSpc>
              <a:buFont typeface="Arial" panose="020B0604020202020204" pitchFamily="34" charset="0"/>
              <a:buChar char="•"/>
            </a:pPr>
            <a:r>
              <a:rPr lang="he-IL" sz="1400" b="1" dirty="0">
                <a:latin typeface="Calibri" panose="020F0502020204030204" pitchFamily="34" charset="0"/>
                <a:cs typeface="Calibri" panose="020F0502020204030204" pitchFamily="34" charset="0"/>
              </a:rPr>
              <a:t>כניסה ישירה | </a:t>
            </a:r>
            <a:r>
              <a:rPr lang="he-IL" sz="1400" dirty="0">
                <a:latin typeface="Calibri" panose="020F0502020204030204" pitchFamily="34" charset="0"/>
                <a:cs typeface="Calibri" panose="020F0502020204030204" pitchFamily="34" charset="0"/>
              </a:rPr>
              <a:t>רק במקרה ולא מצליחים להגיע לסרטונים מהמצגת, ניתן לצאת מהמצגת ולהיכנס כל פעם לקישורים המצורפים בדף זה </a:t>
            </a:r>
          </a:p>
          <a:p>
            <a:pPr algn="r" rtl="1">
              <a:lnSpc>
                <a:spcPct val="150000"/>
              </a:lnSpc>
            </a:pPr>
            <a:endParaRPr lang="en-IL" sz="1400" dirty="0">
              <a:latin typeface="Calibri" panose="020F0502020204030204" pitchFamily="34" charset="0"/>
              <a:cs typeface="Calibri" panose="020F0502020204030204" pitchFamily="34" charset="0"/>
            </a:endParaRPr>
          </a:p>
        </p:txBody>
      </p:sp>
      <p:sp>
        <p:nvSpPr>
          <p:cNvPr id="10" name="תיבת טקסט 9">
            <a:extLst>
              <a:ext uri="{FF2B5EF4-FFF2-40B4-BE49-F238E27FC236}">
                <a16:creationId xmlns:a16="http://schemas.microsoft.com/office/drawing/2014/main" id="{EAC1ED27-81FC-4443-8F99-371ABEB95195}"/>
              </a:ext>
            </a:extLst>
          </p:cNvPr>
          <p:cNvSpPr txBox="1"/>
          <p:nvPr/>
        </p:nvSpPr>
        <p:spPr>
          <a:xfrm>
            <a:off x="6228966" y="688069"/>
            <a:ext cx="5856514" cy="276999"/>
          </a:xfrm>
          <a:prstGeom prst="rect">
            <a:avLst/>
          </a:prstGeom>
          <a:noFill/>
        </p:spPr>
        <p:txBody>
          <a:bodyPr wrap="square" rtlCol="0">
            <a:spAutoFit/>
          </a:bodyPr>
          <a:lstStyle/>
          <a:p>
            <a:r>
              <a:rPr lang="he-IL" sz="1200" dirty="0">
                <a:latin typeface="Calibri" panose="020F0502020204030204" pitchFamily="34" charset="0"/>
                <a:cs typeface="Calibri" panose="020F0502020204030204" pitchFamily="34" charset="0"/>
              </a:rPr>
              <a:t>שקף למעביר הפעילות – לא לתצוגה</a:t>
            </a:r>
            <a:endParaRPr lang="en-IL" sz="1200" dirty="0">
              <a:latin typeface="Calibri" panose="020F0502020204030204" pitchFamily="34" charset="0"/>
              <a:cs typeface="Calibri" panose="020F0502020204030204" pitchFamily="34" charset="0"/>
            </a:endParaRPr>
          </a:p>
        </p:txBody>
      </p:sp>
      <p:sp>
        <p:nvSpPr>
          <p:cNvPr id="4" name="מלבן 3">
            <a:extLst>
              <a:ext uri="{FF2B5EF4-FFF2-40B4-BE49-F238E27FC236}">
                <a16:creationId xmlns:a16="http://schemas.microsoft.com/office/drawing/2014/main" id="{5B6331B3-1722-411D-8230-CC17F5F4F531}"/>
              </a:ext>
            </a:extLst>
          </p:cNvPr>
          <p:cNvSpPr/>
          <p:nvPr/>
        </p:nvSpPr>
        <p:spPr>
          <a:xfrm>
            <a:off x="8254313" y="3545689"/>
            <a:ext cx="2248930" cy="1507525"/>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L"/>
          </a:p>
        </p:txBody>
      </p:sp>
      <p:pic>
        <p:nvPicPr>
          <p:cNvPr id="12" name="תמונה 11">
            <a:extLst>
              <a:ext uri="{FF2B5EF4-FFF2-40B4-BE49-F238E27FC236}">
                <a16:creationId xmlns:a16="http://schemas.microsoft.com/office/drawing/2014/main" id="{C3D194BA-DDC1-440C-90DC-9AC1CD3DBCA1}"/>
              </a:ext>
            </a:extLst>
          </p:cNvPr>
          <p:cNvPicPr>
            <a:picLocks noChangeAspect="1"/>
          </p:cNvPicPr>
          <p:nvPr/>
        </p:nvPicPr>
        <p:blipFill>
          <a:blip r:embed="rId3"/>
          <a:stretch>
            <a:fillRect/>
          </a:stretch>
        </p:blipFill>
        <p:spPr>
          <a:xfrm>
            <a:off x="8254312" y="3649359"/>
            <a:ext cx="2248929" cy="1265022"/>
          </a:xfrm>
          <a:prstGeom prst="rect">
            <a:avLst/>
          </a:prstGeom>
        </p:spPr>
      </p:pic>
      <p:pic>
        <p:nvPicPr>
          <p:cNvPr id="13" name="תמונה 12">
            <a:extLst>
              <a:ext uri="{FF2B5EF4-FFF2-40B4-BE49-F238E27FC236}">
                <a16:creationId xmlns:a16="http://schemas.microsoft.com/office/drawing/2014/main" id="{D8F12A18-120B-4A8C-951C-BAA1253BD39D}"/>
              </a:ext>
            </a:extLst>
          </p:cNvPr>
          <p:cNvPicPr>
            <a:picLocks noChangeAspect="1"/>
          </p:cNvPicPr>
          <p:nvPr/>
        </p:nvPicPr>
        <p:blipFill>
          <a:blip r:embed="rId4"/>
          <a:stretch>
            <a:fillRect/>
          </a:stretch>
        </p:blipFill>
        <p:spPr>
          <a:xfrm>
            <a:off x="9378776" y="4964421"/>
            <a:ext cx="147523" cy="226959"/>
          </a:xfrm>
          <a:prstGeom prst="rect">
            <a:avLst/>
          </a:prstGeom>
        </p:spPr>
      </p:pic>
      <p:graphicFrame>
        <p:nvGraphicFramePr>
          <p:cNvPr id="14" name="טבלה 14">
            <a:extLst>
              <a:ext uri="{FF2B5EF4-FFF2-40B4-BE49-F238E27FC236}">
                <a16:creationId xmlns:a16="http://schemas.microsoft.com/office/drawing/2014/main" id="{CD2303EB-B40C-48B3-A10B-37ED4DB6CCC8}"/>
              </a:ext>
            </a:extLst>
          </p:cNvPr>
          <p:cNvGraphicFramePr>
            <a:graphicFrameLocks noGrp="1"/>
          </p:cNvGraphicFramePr>
          <p:nvPr>
            <p:extLst>
              <p:ext uri="{D42A27DB-BD31-4B8C-83A1-F6EECF244321}">
                <p14:modId xmlns:p14="http://schemas.microsoft.com/office/powerpoint/2010/main" val="382051640"/>
              </p:ext>
            </p:extLst>
          </p:nvPr>
        </p:nvGraphicFramePr>
        <p:xfrm>
          <a:off x="264983" y="1320649"/>
          <a:ext cx="5431482" cy="3708400"/>
        </p:xfrm>
        <a:graphic>
          <a:graphicData uri="http://schemas.openxmlformats.org/drawingml/2006/table">
            <a:tbl>
              <a:tblPr firstRow="1" bandRow="1">
                <a:tableStyleId>{5940675A-B579-460E-94D1-54222C63F5DA}</a:tableStyleId>
              </a:tblPr>
              <a:tblGrid>
                <a:gridCol w="4838358">
                  <a:extLst>
                    <a:ext uri="{9D8B030D-6E8A-4147-A177-3AD203B41FA5}">
                      <a16:colId xmlns:a16="http://schemas.microsoft.com/office/drawing/2014/main" val="3686702238"/>
                    </a:ext>
                  </a:extLst>
                </a:gridCol>
                <a:gridCol w="593124">
                  <a:extLst>
                    <a:ext uri="{9D8B030D-6E8A-4147-A177-3AD203B41FA5}">
                      <a16:colId xmlns:a16="http://schemas.microsoft.com/office/drawing/2014/main" val="2707921794"/>
                    </a:ext>
                  </a:extLst>
                </a:gridCol>
              </a:tblGrid>
              <a:tr h="370840">
                <a:tc>
                  <a:txBody>
                    <a:bodyPr/>
                    <a:lstStyle/>
                    <a:p>
                      <a:r>
                        <a:rPr lang="he-IL" sz="1400" dirty="0">
                          <a:latin typeface="Calibri" panose="020F0502020204030204" pitchFamily="34" charset="0"/>
                          <a:cs typeface="Calibri" panose="020F0502020204030204" pitchFamily="34" charset="0"/>
                        </a:rPr>
                        <a:t>קישור לסרטון</a:t>
                      </a:r>
                      <a:endParaRPr lang="en-IL" sz="1400" dirty="0">
                        <a:latin typeface="Calibri" panose="020F0502020204030204" pitchFamily="34" charset="0"/>
                        <a:cs typeface="Calibri" panose="020F0502020204030204" pitchFamily="34" charset="0"/>
                      </a:endParaRPr>
                    </a:p>
                  </a:txBody>
                  <a:tcPr/>
                </a:tc>
                <a:tc>
                  <a:txBody>
                    <a:bodyPr/>
                    <a:lstStyle/>
                    <a:p>
                      <a:r>
                        <a:rPr lang="he-IL" sz="1400" dirty="0">
                          <a:latin typeface="Calibri" panose="020F0502020204030204" pitchFamily="34" charset="0"/>
                          <a:cs typeface="Calibri" panose="020F0502020204030204" pitchFamily="34" charset="0"/>
                        </a:rPr>
                        <a:t>שקף</a:t>
                      </a:r>
                      <a:endParaRPr lang="en-IL" sz="1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653691228"/>
                  </a:ext>
                </a:extLst>
              </a:tr>
              <a:tr h="370840">
                <a:tc>
                  <a:txBody>
                    <a:bodyPr/>
                    <a:lstStyle/>
                    <a:p>
                      <a:r>
                        <a:rPr lang="he-IL" sz="1400" dirty="0">
                          <a:latin typeface="Calibri" panose="020F0502020204030204" pitchFamily="34" charset="0"/>
                          <a:cs typeface="Calibri" panose="020F0502020204030204" pitchFamily="34" charset="0"/>
                        </a:rPr>
                        <a:t> </a:t>
                      </a:r>
                      <a:r>
                        <a:rPr lang="en-US" sz="1400" dirty="0">
                          <a:latin typeface="Calibri" panose="020F0502020204030204" pitchFamily="34" charset="0"/>
                          <a:cs typeface="Calibri" panose="020F0502020204030204" pitchFamily="34" charset="0"/>
                        </a:rPr>
                        <a:t>https://www.youtube.com/watch?v=IocLkk3aYlk</a:t>
                      </a:r>
                      <a:endParaRPr lang="en-IL" sz="1400" dirty="0">
                        <a:latin typeface="Calibri" panose="020F0502020204030204" pitchFamily="34" charset="0"/>
                        <a:cs typeface="Calibri" panose="020F0502020204030204" pitchFamily="34" charset="0"/>
                      </a:endParaRPr>
                    </a:p>
                  </a:txBody>
                  <a:tcPr/>
                </a:tc>
                <a:tc>
                  <a:txBody>
                    <a:bodyPr/>
                    <a:lstStyle/>
                    <a:p>
                      <a:r>
                        <a:rPr lang="he-IL" sz="1400" dirty="0">
                          <a:latin typeface="Calibri" panose="020F0502020204030204" pitchFamily="34" charset="0"/>
                          <a:cs typeface="Calibri" panose="020F0502020204030204" pitchFamily="34" charset="0"/>
                        </a:rPr>
                        <a:t>5</a:t>
                      </a:r>
                      <a:endParaRPr lang="en-IL" sz="1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924056891"/>
                  </a:ext>
                </a:extLst>
              </a:tr>
              <a:tr h="370840">
                <a:tc>
                  <a:txBody>
                    <a:bodyPr/>
                    <a:lstStyle/>
                    <a:p>
                      <a:r>
                        <a:rPr lang="en-US" sz="1400" dirty="0">
                          <a:latin typeface="Calibri" panose="020F0502020204030204" pitchFamily="34" charset="0"/>
                          <a:cs typeface="Calibri" panose="020F0502020204030204" pitchFamily="34" charset="0"/>
                        </a:rPr>
                        <a:t>https://www.youtube.com/watch?v=pFuwUiHo-WI</a:t>
                      </a:r>
                      <a:endParaRPr lang="en-IL" sz="1400" dirty="0">
                        <a:latin typeface="Calibri" panose="020F0502020204030204" pitchFamily="34" charset="0"/>
                        <a:cs typeface="Calibri" panose="020F0502020204030204" pitchFamily="34" charset="0"/>
                      </a:endParaRPr>
                    </a:p>
                  </a:txBody>
                  <a:tcPr/>
                </a:tc>
                <a:tc>
                  <a:txBody>
                    <a:bodyPr/>
                    <a:lstStyle/>
                    <a:p>
                      <a:r>
                        <a:rPr lang="he-IL" sz="1400" dirty="0">
                          <a:latin typeface="Calibri" panose="020F0502020204030204" pitchFamily="34" charset="0"/>
                          <a:cs typeface="Calibri" panose="020F0502020204030204" pitchFamily="34" charset="0"/>
                        </a:rPr>
                        <a:t>10</a:t>
                      </a:r>
                      <a:endParaRPr lang="en-IL" sz="1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151978243"/>
                  </a:ext>
                </a:extLst>
              </a:tr>
              <a:tr h="370840">
                <a:tc>
                  <a:txBody>
                    <a:bodyPr/>
                    <a:lstStyle/>
                    <a:p>
                      <a:r>
                        <a:rPr lang="en-US" sz="1400" dirty="0">
                          <a:latin typeface="Calibri" panose="020F0502020204030204" pitchFamily="34" charset="0"/>
                          <a:cs typeface="Calibri" panose="020F0502020204030204" pitchFamily="34" charset="0"/>
                        </a:rPr>
                        <a:t>https://youtu.be/F1W77kY-0c8?t=15</a:t>
                      </a:r>
                    </a:p>
                  </a:txBody>
                  <a:tcPr/>
                </a:tc>
                <a:tc>
                  <a:txBody>
                    <a:bodyPr/>
                    <a:lstStyle/>
                    <a:p>
                      <a:r>
                        <a:rPr lang="he-IL" sz="1400" dirty="0">
                          <a:latin typeface="Calibri" panose="020F0502020204030204" pitchFamily="34" charset="0"/>
                          <a:cs typeface="Calibri" panose="020F0502020204030204" pitchFamily="34" charset="0"/>
                        </a:rPr>
                        <a:t>13</a:t>
                      </a:r>
                      <a:endParaRPr lang="en-IL" sz="1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509690668"/>
                  </a:ext>
                </a:extLst>
              </a:tr>
              <a:tr h="370840">
                <a:tc>
                  <a:txBody>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https://www.youtube.com/watch?v=s-X_xX2BbkU&amp;t=4s</a:t>
                      </a:r>
                      <a:endParaRPr kumimoji="0" lang="en-IL" sz="1200" b="0" i="0" u="none" strike="noStrike" kern="1200" cap="none" spc="0" normalizeH="0" baseline="0" noProof="0" dirty="0">
                        <a:ln>
                          <a:noFill/>
                        </a:ln>
                        <a:solidFill>
                          <a:prstClr val="black"/>
                        </a:solidFill>
                        <a:effectLst/>
                        <a:uLnTx/>
                        <a:uFillTx/>
                        <a:latin typeface="+mn-lt"/>
                        <a:ea typeface="+mn-ea"/>
                        <a:cs typeface="+mn-cs"/>
                      </a:endParaRPr>
                    </a:p>
                  </a:txBody>
                  <a:tcPr/>
                </a:tc>
                <a:tc>
                  <a:txBody>
                    <a:bodyPr/>
                    <a:lstStyle/>
                    <a:p>
                      <a:r>
                        <a:rPr lang="he-IL" sz="1400" dirty="0">
                          <a:latin typeface="Calibri" panose="020F0502020204030204" pitchFamily="34" charset="0"/>
                          <a:cs typeface="Calibri" panose="020F0502020204030204" pitchFamily="34" charset="0"/>
                        </a:rPr>
                        <a:t>16</a:t>
                      </a:r>
                      <a:endParaRPr lang="en-IL" sz="1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13671035"/>
                  </a:ext>
                </a:extLst>
              </a:tr>
              <a:tr h="370840">
                <a:tc>
                  <a:txBody>
                    <a:bodyPr/>
                    <a:lstStyle/>
                    <a:p>
                      <a:r>
                        <a:rPr lang="en-US" sz="1400" dirty="0">
                          <a:latin typeface="Calibri" panose="020F0502020204030204" pitchFamily="34" charset="0"/>
                          <a:cs typeface="Calibri" panose="020F0502020204030204" pitchFamily="34" charset="0"/>
                        </a:rPr>
                        <a:t>https://www.youtube.com/watch?v=xACYoPAicHE</a:t>
                      </a:r>
                    </a:p>
                  </a:txBody>
                  <a:tcPr/>
                </a:tc>
                <a:tc>
                  <a:txBody>
                    <a:bodyPr/>
                    <a:lstStyle/>
                    <a:p>
                      <a:r>
                        <a:rPr lang="he-IL" sz="1400" dirty="0">
                          <a:latin typeface="Calibri" panose="020F0502020204030204" pitchFamily="34" charset="0"/>
                          <a:cs typeface="Calibri" panose="020F0502020204030204" pitchFamily="34" charset="0"/>
                        </a:rPr>
                        <a:t>19</a:t>
                      </a:r>
                      <a:endParaRPr lang="en-IL" sz="1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693068370"/>
                  </a:ext>
                </a:extLst>
              </a:tr>
              <a:tr h="370840">
                <a:tc>
                  <a:txBody>
                    <a:bodyPr/>
                    <a:lstStyle/>
                    <a:p>
                      <a:r>
                        <a:rPr lang="en-IL" sz="1400" dirty="0">
                          <a:latin typeface="Calibri" panose="020F0502020204030204" pitchFamily="34" charset="0"/>
                          <a:cs typeface="Calibri" panose="020F0502020204030204" pitchFamily="34" charset="0"/>
                        </a:rPr>
                        <a:t>https://www.youtube.com/watch?v=7OK8WbFRSxI&amp;t=1s</a:t>
                      </a:r>
                    </a:p>
                  </a:txBody>
                  <a:tcPr/>
                </a:tc>
                <a:tc>
                  <a:txBody>
                    <a:bodyPr/>
                    <a:lstStyle/>
                    <a:p>
                      <a:r>
                        <a:rPr lang="he-IL" sz="1400" dirty="0">
                          <a:latin typeface="Calibri" panose="020F0502020204030204" pitchFamily="34" charset="0"/>
                          <a:cs typeface="Calibri" panose="020F0502020204030204" pitchFamily="34" charset="0"/>
                        </a:rPr>
                        <a:t> 30</a:t>
                      </a:r>
                      <a:endParaRPr lang="en-IL" sz="1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925170101"/>
                  </a:ext>
                </a:extLst>
              </a:tr>
              <a:tr h="370840">
                <a:tc>
                  <a:txBody>
                    <a:bodyPr/>
                    <a:lstStyle/>
                    <a:p>
                      <a:r>
                        <a:rPr lang="en-IL" sz="1400" dirty="0">
                          <a:latin typeface="Calibri" panose="020F0502020204030204" pitchFamily="34" charset="0"/>
                          <a:cs typeface="Calibri" panose="020F0502020204030204" pitchFamily="34" charset="0"/>
                        </a:rPr>
                        <a:t>https://www.youtube.com/watch?v=erwJaK0raa4</a:t>
                      </a:r>
                    </a:p>
                  </a:txBody>
                  <a:tcPr/>
                </a:tc>
                <a:tc>
                  <a:txBody>
                    <a:bodyPr/>
                    <a:lstStyle/>
                    <a:p>
                      <a:r>
                        <a:rPr lang="he-IL" sz="1400" dirty="0">
                          <a:latin typeface="Calibri" panose="020F0502020204030204" pitchFamily="34" charset="0"/>
                          <a:cs typeface="Calibri" panose="020F0502020204030204" pitchFamily="34" charset="0"/>
                        </a:rPr>
                        <a:t>36</a:t>
                      </a:r>
                      <a:endParaRPr lang="en-IL" sz="1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292848293"/>
                  </a:ext>
                </a:extLst>
              </a:tr>
              <a:tr h="370840">
                <a:tc>
                  <a:txBody>
                    <a:bodyPr/>
                    <a:lstStyle/>
                    <a:p>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https://www.youtube.com/watch?v=IocLkk3aYlk</a:t>
                      </a:r>
                      <a:endParaRPr lang="en-IL" sz="1400" dirty="0">
                        <a:latin typeface="Calibri" panose="020F0502020204030204" pitchFamily="34" charset="0"/>
                        <a:cs typeface="Calibri" panose="020F0502020204030204" pitchFamily="34" charset="0"/>
                      </a:endParaRPr>
                    </a:p>
                  </a:txBody>
                  <a:tcPr/>
                </a:tc>
                <a:tc>
                  <a:txBody>
                    <a:bodyPr/>
                    <a:lstStyle/>
                    <a:p>
                      <a:r>
                        <a:rPr lang="he-IL" sz="1400" dirty="0">
                          <a:latin typeface="Calibri" panose="020F0502020204030204" pitchFamily="34" charset="0"/>
                          <a:cs typeface="Calibri" panose="020F0502020204030204" pitchFamily="34" charset="0"/>
                        </a:rPr>
                        <a:t>39</a:t>
                      </a:r>
                      <a:endParaRPr lang="en-IL" sz="1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1070567627"/>
                  </a:ext>
                </a:extLst>
              </a:tr>
              <a:tr h="370840">
                <a:tc>
                  <a:txBody>
                    <a:bodyPr/>
                    <a:lstStyle/>
                    <a:p>
                      <a:endParaRPr lang="en-IL" sz="1400" dirty="0">
                        <a:latin typeface="Calibri" panose="020F0502020204030204" pitchFamily="34" charset="0"/>
                        <a:cs typeface="Calibri" panose="020F0502020204030204" pitchFamily="34" charset="0"/>
                      </a:endParaRPr>
                    </a:p>
                  </a:txBody>
                  <a:tcPr/>
                </a:tc>
                <a:tc>
                  <a:txBody>
                    <a:bodyPr/>
                    <a:lstStyle/>
                    <a:p>
                      <a:endParaRPr lang="en-IL" sz="1400" dirty="0">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681979480"/>
                  </a:ext>
                </a:extLst>
              </a:tr>
            </a:tbl>
          </a:graphicData>
        </a:graphic>
      </p:graphicFrame>
      <p:sp>
        <p:nvSpPr>
          <p:cNvPr id="16" name="אליפסה 15">
            <a:extLst>
              <a:ext uri="{FF2B5EF4-FFF2-40B4-BE49-F238E27FC236}">
                <a16:creationId xmlns:a16="http://schemas.microsoft.com/office/drawing/2014/main" id="{8A2D9CC4-0D4C-46E6-B618-3C158ECA0848}"/>
              </a:ext>
            </a:extLst>
          </p:cNvPr>
          <p:cNvSpPr/>
          <p:nvPr/>
        </p:nvSpPr>
        <p:spPr>
          <a:xfrm>
            <a:off x="9181070" y="4795631"/>
            <a:ext cx="463376" cy="463376"/>
          </a:xfrm>
          <a:prstGeom prst="ellipse">
            <a:avLst/>
          </a:prstGeom>
          <a:noFill/>
          <a:ln w="57150">
            <a:solidFill>
              <a:srgbClr val="00FF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Tree>
    <p:extLst>
      <p:ext uri="{BB962C8B-B14F-4D97-AF65-F5344CB8AC3E}">
        <p14:creationId xmlns:p14="http://schemas.microsoft.com/office/powerpoint/2010/main" val="4238004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81727104-23FD-4869-96F2-B9BFAE07EE5B}"/>
              </a:ext>
            </a:extLst>
          </p:cNvPr>
          <p:cNvSpPr txBox="1"/>
          <p:nvPr/>
        </p:nvSpPr>
        <p:spPr>
          <a:xfrm>
            <a:off x="6096000" y="1371600"/>
            <a:ext cx="5959151" cy="830997"/>
          </a:xfrm>
          <a:prstGeom prst="rect">
            <a:avLst/>
          </a:prstGeom>
          <a:noFill/>
        </p:spPr>
        <p:txBody>
          <a:bodyPr wrap="square" rtlCol="0">
            <a:spAutoFit/>
          </a:bodyPr>
          <a:lstStyle/>
          <a:p>
            <a:pPr marL="354013" indent="-354013"/>
            <a:r>
              <a:rPr lang="he-IL" sz="2400" b="1" dirty="0">
                <a:solidFill>
                  <a:srgbClr val="002060"/>
                </a:solidFill>
                <a:latin typeface="Calibri" panose="020F0502020204030204" pitchFamily="34" charset="0"/>
                <a:cs typeface="Calibri" panose="020F0502020204030204" pitchFamily="34" charset="0"/>
              </a:rPr>
              <a:t>5. האם עיוורים יכולים להתחרות בריצה במשחקים הפראלימפיים?</a:t>
            </a:r>
            <a:endParaRPr lang="en-IL" sz="2400" b="1" dirty="0">
              <a:solidFill>
                <a:srgbClr val="002060"/>
              </a:solidFill>
              <a:latin typeface="Calibri" panose="020F0502020204030204" pitchFamily="34" charset="0"/>
              <a:cs typeface="Calibri" panose="020F0502020204030204" pitchFamily="34" charset="0"/>
            </a:endParaRPr>
          </a:p>
        </p:txBody>
      </p:sp>
      <p:sp>
        <p:nvSpPr>
          <p:cNvPr id="3" name="מלבן: פינות מעוגלות 2">
            <a:extLst>
              <a:ext uri="{FF2B5EF4-FFF2-40B4-BE49-F238E27FC236}">
                <a16:creationId xmlns:a16="http://schemas.microsoft.com/office/drawing/2014/main" id="{64653B1A-A212-460A-87E6-2BC88CB1112E}"/>
              </a:ext>
            </a:extLst>
          </p:cNvPr>
          <p:cNvSpPr/>
          <p:nvPr/>
        </p:nvSpPr>
        <p:spPr>
          <a:xfrm>
            <a:off x="6232849" y="2302956"/>
            <a:ext cx="5523722" cy="738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 name="אליפסה 3">
            <a:extLst>
              <a:ext uri="{FF2B5EF4-FFF2-40B4-BE49-F238E27FC236}">
                <a16:creationId xmlns:a16="http://schemas.microsoft.com/office/drawing/2014/main" id="{BE223A47-E9B2-4464-8535-C9A7B25CE07D}"/>
              </a:ext>
            </a:extLst>
          </p:cNvPr>
          <p:cNvSpPr/>
          <p:nvPr/>
        </p:nvSpPr>
        <p:spPr>
          <a:xfrm>
            <a:off x="11081657" y="2373312"/>
            <a:ext cx="609600" cy="609600"/>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1030" name="Picture 6" descr="Hands-One-Finger icon">
            <a:extLst>
              <a:ext uri="{FF2B5EF4-FFF2-40B4-BE49-F238E27FC236}">
                <a16:creationId xmlns:a16="http://schemas.microsoft.com/office/drawing/2014/main" id="{0BB4E57C-FA81-401E-B503-38FB624FDA1B}"/>
              </a:ext>
            </a:extLst>
          </p:cNvPr>
          <p:cNvPicPr>
            <a:picLocks noChangeAspect="1" noChangeArrowheads="1"/>
          </p:cNvPicPr>
          <p:nvPr/>
        </p:nvPicPr>
        <p:blipFill>
          <a:blip r:embed="rId3">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143861" y="2429396"/>
            <a:ext cx="485192" cy="485192"/>
          </a:xfrm>
          <a:prstGeom prst="rect">
            <a:avLst/>
          </a:prstGeom>
          <a:noFill/>
          <a:extLst>
            <a:ext uri="{909E8E84-426E-40DD-AFC4-6F175D3DCCD1}">
              <a14:hiddenFill xmlns:a14="http://schemas.microsoft.com/office/drawing/2010/main">
                <a:solidFill>
                  <a:srgbClr val="FFFFFF"/>
                </a:solidFill>
              </a14:hiddenFill>
            </a:ext>
          </a:extLst>
        </p:spPr>
      </p:pic>
      <p:sp>
        <p:nvSpPr>
          <p:cNvPr id="9" name="מלבן: פינות מעוגלות 8">
            <a:extLst>
              <a:ext uri="{FF2B5EF4-FFF2-40B4-BE49-F238E27FC236}">
                <a16:creationId xmlns:a16="http://schemas.microsoft.com/office/drawing/2014/main" id="{E841357A-379E-4C8F-8980-9E5D6A8684EA}"/>
              </a:ext>
            </a:extLst>
          </p:cNvPr>
          <p:cNvSpPr/>
          <p:nvPr/>
        </p:nvSpPr>
        <p:spPr>
          <a:xfrm>
            <a:off x="6232849" y="3429000"/>
            <a:ext cx="5523722" cy="738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0" name="אליפסה 9">
            <a:extLst>
              <a:ext uri="{FF2B5EF4-FFF2-40B4-BE49-F238E27FC236}">
                <a16:creationId xmlns:a16="http://schemas.microsoft.com/office/drawing/2014/main" id="{0496F0E0-3D5B-4D34-8A77-481145AD69FA}"/>
              </a:ext>
            </a:extLst>
          </p:cNvPr>
          <p:cNvSpPr/>
          <p:nvPr/>
        </p:nvSpPr>
        <p:spPr>
          <a:xfrm>
            <a:off x="11081657" y="3499356"/>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2" name="מלבן: פינות מעוגלות 11">
            <a:extLst>
              <a:ext uri="{FF2B5EF4-FFF2-40B4-BE49-F238E27FC236}">
                <a16:creationId xmlns:a16="http://schemas.microsoft.com/office/drawing/2014/main" id="{8F89E7F5-4BD7-4DCB-AC0D-603D9E857681}"/>
              </a:ext>
            </a:extLst>
          </p:cNvPr>
          <p:cNvSpPr/>
          <p:nvPr/>
        </p:nvSpPr>
        <p:spPr>
          <a:xfrm>
            <a:off x="6232849" y="4550253"/>
            <a:ext cx="5523722" cy="738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3" name="אליפסה 12">
            <a:extLst>
              <a:ext uri="{FF2B5EF4-FFF2-40B4-BE49-F238E27FC236}">
                <a16:creationId xmlns:a16="http://schemas.microsoft.com/office/drawing/2014/main" id="{81C829FD-760C-439F-99DF-58B4A29724DE}"/>
              </a:ext>
            </a:extLst>
          </p:cNvPr>
          <p:cNvSpPr/>
          <p:nvPr/>
        </p:nvSpPr>
        <p:spPr>
          <a:xfrm>
            <a:off x="11081657" y="4620609"/>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4" name="מלבן: פינות מעוגלות 13">
            <a:extLst>
              <a:ext uri="{FF2B5EF4-FFF2-40B4-BE49-F238E27FC236}">
                <a16:creationId xmlns:a16="http://schemas.microsoft.com/office/drawing/2014/main" id="{AC87D960-5EB7-4ADA-92FB-009D4F66072B}"/>
              </a:ext>
            </a:extLst>
          </p:cNvPr>
          <p:cNvSpPr/>
          <p:nvPr/>
        </p:nvSpPr>
        <p:spPr>
          <a:xfrm>
            <a:off x="6232849" y="5680247"/>
            <a:ext cx="5523722" cy="738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5" name="אליפסה 14">
            <a:extLst>
              <a:ext uri="{FF2B5EF4-FFF2-40B4-BE49-F238E27FC236}">
                <a16:creationId xmlns:a16="http://schemas.microsoft.com/office/drawing/2014/main" id="{6E4D3063-1460-40CC-B7E0-1A0BCFA9C59C}"/>
              </a:ext>
            </a:extLst>
          </p:cNvPr>
          <p:cNvSpPr/>
          <p:nvPr/>
        </p:nvSpPr>
        <p:spPr>
          <a:xfrm>
            <a:off x="11081657" y="5750603"/>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1026" name="Picture 2">
            <a:extLst>
              <a:ext uri="{FF2B5EF4-FFF2-40B4-BE49-F238E27FC236}">
                <a16:creationId xmlns:a16="http://schemas.microsoft.com/office/drawing/2014/main" id="{2E22F0B3-6529-4AA4-8425-118DF10DED4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43861" y="4698068"/>
            <a:ext cx="485192" cy="4851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ands-Four-Fingers icon">
            <a:extLst>
              <a:ext uri="{FF2B5EF4-FFF2-40B4-BE49-F238E27FC236}">
                <a16:creationId xmlns:a16="http://schemas.microsoft.com/office/drawing/2014/main" id="{269B7C31-417B-4CFA-B5F9-1E6ADEC527F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122089" y="5807063"/>
            <a:ext cx="485192" cy="4851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ands-Two-Fingers icon">
            <a:extLst>
              <a:ext uri="{FF2B5EF4-FFF2-40B4-BE49-F238E27FC236}">
                <a16:creationId xmlns:a16="http://schemas.microsoft.com/office/drawing/2014/main" id="{3B22BE52-C5EB-4266-A6D8-7727515A1BE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143861" y="3572383"/>
            <a:ext cx="485192" cy="485192"/>
          </a:xfrm>
          <a:prstGeom prst="rect">
            <a:avLst/>
          </a:prstGeom>
          <a:noFill/>
          <a:extLst>
            <a:ext uri="{909E8E84-426E-40DD-AFC4-6F175D3DCCD1}">
              <a14:hiddenFill xmlns:a14="http://schemas.microsoft.com/office/drawing/2010/main">
                <a:solidFill>
                  <a:srgbClr val="FFFFFF"/>
                </a:solidFill>
              </a14:hiddenFill>
            </a:ext>
          </a:extLst>
        </p:spPr>
      </p:pic>
      <p:sp>
        <p:nvSpPr>
          <p:cNvPr id="5" name="תיבת טקסט 4">
            <a:extLst>
              <a:ext uri="{FF2B5EF4-FFF2-40B4-BE49-F238E27FC236}">
                <a16:creationId xmlns:a16="http://schemas.microsoft.com/office/drawing/2014/main" id="{DD7D413B-2EBD-49F7-8940-2F3FE8E77448}"/>
              </a:ext>
            </a:extLst>
          </p:cNvPr>
          <p:cNvSpPr txBox="1"/>
          <p:nvPr/>
        </p:nvSpPr>
        <p:spPr>
          <a:xfrm>
            <a:off x="6484776" y="2487326"/>
            <a:ext cx="4441371" cy="369332"/>
          </a:xfrm>
          <a:prstGeom prst="rect">
            <a:avLst/>
          </a:prstGeom>
          <a:noFill/>
        </p:spPr>
        <p:txBody>
          <a:bodyPr wrap="square" rtlCol="0">
            <a:spAutoFit/>
          </a:bodyPr>
          <a:lstStyle/>
          <a:p>
            <a:r>
              <a:rPr lang="he-IL" b="1" dirty="0">
                <a:solidFill>
                  <a:schemeClr val="bg1"/>
                </a:solidFill>
                <a:latin typeface="Calibri" panose="020F0502020204030204" pitchFamily="34" charset="0"/>
                <a:cs typeface="Calibri" panose="020F0502020204030204" pitchFamily="34" charset="0"/>
              </a:rPr>
              <a:t>רק עם מלווה שקשור אליהם בחוט</a:t>
            </a:r>
            <a:endParaRPr lang="en-IL" b="1" dirty="0">
              <a:solidFill>
                <a:schemeClr val="bg1"/>
              </a:solidFill>
              <a:latin typeface="Calibri" panose="020F0502020204030204" pitchFamily="34" charset="0"/>
              <a:cs typeface="Calibri" panose="020F0502020204030204" pitchFamily="34" charset="0"/>
            </a:endParaRPr>
          </a:p>
        </p:txBody>
      </p:sp>
      <p:sp>
        <p:nvSpPr>
          <p:cNvPr id="17" name="תיבת טקסט 16">
            <a:extLst>
              <a:ext uri="{FF2B5EF4-FFF2-40B4-BE49-F238E27FC236}">
                <a16:creationId xmlns:a16="http://schemas.microsoft.com/office/drawing/2014/main" id="{0F397EB7-6175-4106-9552-BC7D202F52BA}"/>
              </a:ext>
            </a:extLst>
          </p:cNvPr>
          <p:cNvSpPr txBox="1"/>
          <p:nvPr/>
        </p:nvSpPr>
        <p:spPr>
          <a:xfrm>
            <a:off x="6484775" y="3630313"/>
            <a:ext cx="4441371" cy="369332"/>
          </a:xfrm>
          <a:prstGeom prst="rect">
            <a:avLst/>
          </a:prstGeom>
          <a:noFill/>
        </p:spPr>
        <p:txBody>
          <a:bodyPr wrap="square" rtlCol="0">
            <a:spAutoFit/>
          </a:bodyPr>
          <a:lstStyle/>
          <a:p>
            <a:r>
              <a:rPr lang="he-IL" b="1" dirty="0">
                <a:solidFill>
                  <a:schemeClr val="bg1"/>
                </a:solidFill>
                <a:latin typeface="Calibri" panose="020F0502020204030204" pitchFamily="34" charset="0"/>
                <a:cs typeface="Calibri" panose="020F0502020204030204" pitchFamily="34" charset="0"/>
              </a:rPr>
              <a:t>רק עם חוט שקשור לקצה המסלול </a:t>
            </a:r>
            <a:endParaRPr lang="en-IL" b="1" dirty="0">
              <a:solidFill>
                <a:schemeClr val="bg1"/>
              </a:solidFill>
              <a:latin typeface="Calibri" panose="020F0502020204030204" pitchFamily="34" charset="0"/>
              <a:cs typeface="Calibri" panose="020F0502020204030204" pitchFamily="34" charset="0"/>
            </a:endParaRPr>
          </a:p>
        </p:txBody>
      </p:sp>
      <p:sp>
        <p:nvSpPr>
          <p:cNvPr id="18" name="תיבת טקסט 17">
            <a:extLst>
              <a:ext uri="{FF2B5EF4-FFF2-40B4-BE49-F238E27FC236}">
                <a16:creationId xmlns:a16="http://schemas.microsoft.com/office/drawing/2014/main" id="{F9247BF0-268B-4A71-822A-4B5CD1F5ECC3}"/>
              </a:ext>
            </a:extLst>
          </p:cNvPr>
          <p:cNvSpPr txBox="1"/>
          <p:nvPr/>
        </p:nvSpPr>
        <p:spPr>
          <a:xfrm>
            <a:off x="6484775" y="4755998"/>
            <a:ext cx="4441371" cy="369332"/>
          </a:xfrm>
          <a:prstGeom prst="rect">
            <a:avLst/>
          </a:prstGeom>
          <a:noFill/>
        </p:spPr>
        <p:txBody>
          <a:bodyPr wrap="square" rtlCol="0">
            <a:spAutoFit/>
          </a:bodyPr>
          <a:lstStyle/>
          <a:p>
            <a:r>
              <a:rPr lang="he-IL" b="1" dirty="0">
                <a:solidFill>
                  <a:schemeClr val="bg1"/>
                </a:solidFill>
                <a:latin typeface="Calibri" panose="020F0502020204030204" pitchFamily="34" charset="0"/>
                <a:cs typeface="Calibri" panose="020F0502020204030204" pitchFamily="34" charset="0"/>
              </a:rPr>
              <a:t>לא, אין תחרויות ריצה לעיוורים</a:t>
            </a:r>
            <a:endParaRPr lang="en-IL" b="1" dirty="0">
              <a:solidFill>
                <a:schemeClr val="bg1"/>
              </a:solidFill>
              <a:latin typeface="Calibri" panose="020F0502020204030204" pitchFamily="34" charset="0"/>
              <a:cs typeface="Calibri" panose="020F0502020204030204" pitchFamily="34" charset="0"/>
            </a:endParaRPr>
          </a:p>
        </p:txBody>
      </p:sp>
      <p:sp>
        <p:nvSpPr>
          <p:cNvPr id="19" name="תיבת טקסט 18">
            <a:extLst>
              <a:ext uri="{FF2B5EF4-FFF2-40B4-BE49-F238E27FC236}">
                <a16:creationId xmlns:a16="http://schemas.microsoft.com/office/drawing/2014/main" id="{10796CCE-A24B-4329-A0D6-74512E24CAA4}"/>
              </a:ext>
            </a:extLst>
          </p:cNvPr>
          <p:cNvSpPr txBox="1"/>
          <p:nvPr/>
        </p:nvSpPr>
        <p:spPr>
          <a:xfrm>
            <a:off x="6436568" y="5864993"/>
            <a:ext cx="4441371" cy="369332"/>
          </a:xfrm>
          <a:prstGeom prst="rect">
            <a:avLst/>
          </a:prstGeom>
          <a:noFill/>
        </p:spPr>
        <p:txBody>
          <a:bodyPr wrap="square" rtlCol="0">
            <a:spAutoFit/>
          </a:bodyPr>
          <a:lstStyle/>
          <a:p>
            <a:r>
              <a:rPr lang="he-IL" b="1" dirty="0">
                <a:solidFill>
                  <a:schemeClr val="bg1"/>
                </a:solidFill>
                <a:latin typeface="Calibri" panose="020F0502020204030204" pitchFamily="34" charset="0"/>
                <a:cs typeface="Calibri" panose="020F0502020204030204" pitchFamily="34" charset="0"/>
              </a:rPr>
              <a:t>כן, רק ב 100 </a:t>
            </a:r>
            <a:endParaRPr lang="en-IL" b="1" dirty="0">
              <a:solidFill>
                <a:schemeClr val="bg1"/>
              </a:solidFill>
              <a:latin typeface="Calibri" panose="020F0502020204030204" pitchFamily="34" charset="0"/>
              <a:cs typeface="Calibri" panose="020F0502020204030204" pitchFamily="34" charset="0"/>
            </a:endParaRPr>
          </a:p>
        </p:txBody>
      </p:sp>
      <p:pic>
        <p:nvPicPr>
          <p:cNvPr id="7" name="תמונה 6">
            <a:extLst>
              <a:ext uri="{FF2B5EF4-FFF2-40B4-BE49-F238E27FC236}">
                <a16:creationId xmlns:a16="http://schemas.microsoft.com/office/drawing/2014/main" id="{21207B9E-91D2-4D4A-B03C-699AB0BB6D8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370115" y="2281411"/>
            <a:ext cx="6133323" cy="4089556"/>
          </a:xfrm>
          <a:prstGeom prst="roundRect">
            <a:avLst>
              <a:gd name="adj" fmla="val 7617"/>
            </a:avLst>
          </a:prstGeom>
        </p:spPr>
      </p:pic>
    </p:spTree>
    <p:extLst>
      <p:ext uri="{BB962C8B-B14F-4D97-AF65-F5344CB8AC3E}">
        <p14:creationId xmlns:p14="http://schemas.microsoft.com/office/powerpoint/2010/main" val="7872794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A7142364-366A-45D0-9A18-8C34033CC25D}"/>
              </a:ext>
            </a:extLst>
          </p:cNvPr>
          <p:cNvSpPr/>
          <p:nvPr/>
        </p:nvSpPr>
        <p:spPr>
          <a:xfrm>
            <a:off x="2924175" y="2324100"/>
            <a:ext cx="634365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 name="מלבן 3">
            <a:extLst>
              <a:ext uri="{FF2B5EF4-FFF2-40B4-BE49-F238E27FC236}">
                <a16:creationId xmlns:a16="http://schemas.microsoft.com/office/drawing/2014/main" id="{4E5746D5-5169-414D-AB81-A1287D408357}"/>
              </a:ext>
            </a:extLst>
          </p:cNvPr>
          <p:cNvSpPr/>
          <p:nvPr/>
        </p:nvSpPr>
        <p:spPr>
          <a:xfrm>
            <a:off x="2924175" y="4343401"/>
            <a:ext cx="634365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5" name="תיבת טקסט 4">
            <a:extLst>
              <a:ext uri="{FF2B5EF4-FFF2-40B4-BE49-F238E27FC236}">
                <a16:creationId xmlns:a16="http://schemas.microsoft.com/office/drawing/2014/main" id="{C540370A-136B-4962-B14E-859DD75CE60E}"/>
              </a:ext>
            </a:extLst>
          </p:cNvPr>
          <p:cNvSpPr txBox="1"/>
          <p:nvPr/>
        </p:nvSpPr>
        <p:spPr>
          <a:xfrm>
            <a:off x="2924175" y="3013501"/>
            <a:ext cx="6343650" cy="830997"/>
          </a:xfrm>
          <a:prstGeom prst="rect">
            <a:avLst/>
          </a:prstGeom>
          <a:noFill/>
        </p:spPr>
        <p:txBody>
          <a:bodyPr wrap="square" rtlCol="0">
            <a:spAutoFit/>
          </a:bodyPr>
          <a:lstStyle/>
          <a:p>
            <a:pPr algn="ctr"/>
            <a:r>
              <a:rPr lang="he-IL" sz="4800" b="1" dirty="0">
                <a:solidFill>
                  <a:schemeClr val="bg1"/>
                </a:solidFill>
                <a:latin typeface="Calibri" panose="020F0502020204030204" pitchFamily="34" charset="0"/>
                <a:cs typeface="Calibri" panose="020F0502020204030204" pitchFamily="34" charset="0"/>
              </a:rPr>
              <a:t>תחרותיות בספורט</a:t>
            </a:r>
            <a:endParaRPr lang="en-IL" sz="48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5312941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תיבת טקסט 4">
            <a:extLst>
              <a:ext uri="{FF2B5EF4-FFF2-40B4-BE49-F238E27FC236}">
                <a16:creationId xmlns:a16="http://schemas.microsoft.com/office/drawing/2014/main" id="{2F488C21-BD53-49C7-BAB8-F788DD1B7419}"/>
              </a:ext>
            </a:extLst>
          </p:cNvPr>
          <p:cNvSpPr txBox="1"/>
          <p:nvPr/>
        </p:nvSpPr>
        <p:spPr>
          <a:xfrm>
            <a:off x="952500" y="438150"/>
            <a:ext cx="10287000" cy="646331"/>
          </a:xfrm>
          <a:prstGeom prst="rect">
            <a:avLst/>
          </a:prstGeom>
          <a:noFill/>
        </p:spPr>
        <p:txBody>
          <a:bodyPr wrap="square" rtlCol="0">
            <a:spAutoFit/>
          </a:bodyPr>
          <a:lstStyle/>
          <a:p>
            <a:pPr algn="ctr"/>
            <a:r>
              <a:rPr lang="he-IL" sz="3600" b="1" dirty="0">
                <a:solidFill>
                  <a:srgbClr val="002060"/>
                </a:solidFill>
                <a:latin typeface="Calibri" panose="020F0502020204030204" pitchFamily="34" charset="0"/>
                <a:cs typeface="Calibri" panose="020F0502020204030204" pitchFamily="34" charset="0"/>
              </a:rPr>
              <a:t>אם הם יתחרו אחד בשני בריצת 100 מטר, זה יהיה תחרותי?</a:t>
            </a:r>
            <a:endParaRPr lang="en-IL" sz="3600" b="1" dirty="0">
              <a:solidFill>
                <a:srgbClr val="002060"/>
              </a:solidFill>
              <a:latin typeface="Calibri" panose="020F0502020204030204" pitchFamily="34" charset="0"/>
              <a:cs typeface="Calibri" panose="020F0502020204030204" pitchFamily="34" charset="0"/>
            </a:endParaRPr>
          </a:p>
        </p:txBody>
      </p:sp>
      <p:pic>
        <p:nvPicPr>
          <p:cNvPr id="14" name="תמונה 13">
            <a:extLst>
              <a:ext uri="{FF2B5EF4-FFF2-40B4-BE49-F238E27FC236}">
                <a16:creationId xmlns:a16="http://schemas.microsoft.com/office/drawing/2014/main" id="{C5C1A7C6-2B7E-4F69-AB83-ACCC7A83ABD3}"/>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7553650" y="1236285"/>
            <a:ext cx="2696783" cy="2696783"/>
          </a:xfrm>
          <a:prstGeom prst="ellipse">
            <a:avLst/>
          </a:prstGeom>
        </p:spPr>
      </p:pic>
      <p:pic>
        <p:nvPicPr>
          <p:cNvPr id="16" name="תמונה 15">
            <a:extLst>
              <a:ext uri="{FF2B5EF4-FFF2-40B4-BE49-F238E27FC236}">
                <a16:creationId xmlns:a16="http://schemas.microsoft.com/office/drawing/2014/main" id="{8623B331-CA2A-4EE3-B446-7CE2520F678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970437" y="1236285"/>
            <a:ext cx="2696783" cy="2696783"/>
          </a:xfrm>
          <a:prstGeom prst="ellipse">
            <a:avLst/>
          </a:prstGeom>
        </p:spPr>
      </p:pic>
      <p:pic>
        <p:nvPicPr>
          <p:cNvPr id="18" name="תמונה 17">
            <a:extLst>
              <a:ext uri="{FF2B5EF4-FFF2-40B4-BE49-F238E27FC236}">
                <a16:creationId xmlns:a16="http://schemas.microsoft.com/office/drawing/2014/main" id="{373178D6-A12A-4BE2-A2A6-2A04F28233AF}"/>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819172" y="3443891"/>
            <a:ext cx="2696783" cy="2696783"/>
          </a:xfrm>
          <a:prstGeom prst="ellipse">
            <a:avLst/>
          </a:prstGeom>
        </p:spPr>
      </p:pic>
      <p:pic>
        <p:nvPicPr>
          <p:cNvPr id="20" name="תמונה 19">
            <a:extLst>
              <a:ext uri="{FF2B5EF4-FFF2-40B4-BE49-F238E27FC236}">
                <a16:creationId xmlns:a16="http://schemas.microsoft.com/office/drawing/2014/main" id="{D7638A6B-27E8-419A-8AD9-54BAE00274C9}"/>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9436859" y="3428999"/>
            <a:ext cx="2696783" cy="2696783"/>
          </a:xfrm>
          <a:prstGeom prst="ellipse">
            <a:avLst/>
          </a:prstGeom>
        </p:spPr>
      </p:pic>
      <p:pic>
        <p:nvPicPr>
          <p:cNvPr id="22" name="תמונה 21">
            <a:extLst>
              <a:ext uri="{FF2B5EF4-FFF2-40B4-BE49-F238E27FC236}">
                <a16:creationId xmlns:a16="http://schemas.microsoft.com/office/drawing/2014/main" id="{46473251-DC73-490B-9C8B-B76BEDB787DE}"/>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2217514" y="3443891"/>
            <a:ext cx="2696783" cy="2696783"/>
          </a:xfrm>
          <a:prstGeom prst="ellipse">
            <a:avLst/>
          </a:prstGeom>
        </p:spPr>
      </p:pic>
      <p:pic>
        <p:nvPicPr>
          <p:cNvPr id="24" name="תמונה 23">
            <a:extLst>
              <a:ext uri="{FF2B5EF4-FFF2-40B4-BE49-F238E27FC236}">
                <a16:creationId xmlns:a16="http://schemas.microsoft.com/office/drawing/2014/main" id="{36AAA514-DE6F-46BF-B28C-83F885B5C3F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371476" y="1398643"/>
            <a:ext cx="2678057" cy="2678057"/>
          </a:xfrm>
          <a:prstGeom prst="ellipse">
            <a:avLst/>
          </a:prstGeom>
        </p:spPr>
      </p:pic>
    </p:spTree>
    <p:extLst>
      <p:ext uri="{BB962C8B-B14F-4D97-AF65-F5344CB8AC3E}">
        <p14:creationId xmlns:p14="http://schemas.microsoft.com/office/powerpoint/2010/main" val="9496041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תמונה 8">
            <a:extLst>
              <a:ext uri="{FF2B5EF4-FFF2-40B4-BE49-F238E27FC236}">
                <a16:creationId xmlns:a16="http://schemas.microsoft.com/office/drawing/2014/main" id="{BC3A262F-298C-4A4B-AD26-DCB071F8E49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תיבת טקסט 1">
            <a:extLst>
              <a:ext uri="{FF2B5EF4-FFF2-40B4-BE49-F238E27FC236}">
                <a16:creationId xmlns:a16="http://schemas.microsoft.com/office/drawing/2014/main" id="{684FBA56-77AE-40C9-83C0-D43D48F55CDE}"/>
              </a:ext>
            </a:extLst>
          </p:cNvPr>
          <p:cNvSpPr txBox="1"/>
          <p:nvPr/>
        </p:nvSpPr>
        <p:spPr>
          <a:xfrm>
            <a:off x="190500" y="5534561"/>
            <a:ext cx="4171950" cy="1323439"/>
          </a:xfrm>
          <a:prstGeom prst="rect">
            <a:avLst/>
          </a:prstGeom>
          <a:noFill/>
        </p:spPr>
        <p:txBody>
          <a:bodyPr wrap="square" rtlCol="0">
            <a:spAutoFit/>
          </a:bodyPr>
          <a:lstStyle/>
          <a:p>
            <a:pPr algn="ctr"/>
            <a:r>
              <a:rPr lang="he-IL" sz="4000" b="1" dirty="0">
                <a:solidFill>
                  <a:srgbClr val="002060"/>
                </a:solidFill>
                <a:latin typeface="Calibri" panose="020F0502020204030204" pitchFamily="34" charset="0"/>
                <a:cs typeface="Calibri" panose="020F0502020204030204" pitchFamily="34" charset="0"/>
              </a:rPr>
              <a:t>סיווג בספורט מקדם סיכוי הצלחה לכולם</a:t>
            </a:r>
            <a:endParaRPr lang="en-IL" sz="4000"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020203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684FBA56-77AE-40C9-83C0-D43D48F55CDE}"/>
              </a:ext>
            </a:extLst>
          </p:cNvPr>
          <p:cNvSpPr txBox="1"/>
          <p:nvPr/>
        </p:nvSpPr>
        <p:spPr>
          <a:xfrm>
            <a:off x="952500" y="438150"/>
            <a:ext cx="10287000" cy="707886"/>
          </a:xfrm>
          <a:prstGeom prst="rect">
            <a:avLst/>
          </a:prstGeom>
          <a:noFill/>
        </p:spPr>
        <p:txBody>
          <a:bodyPr wrap="square" rtlCol="0">
            <a:spAutoFit/>
          </a:bodyPr>
          <a:lstStyle/>
          <a:p>
            <a:pPr algn="ctr"/>
            <a:r>
              <a:rPr lang="he-IL" sz="4000" b="1" dirty="0">
                <a:solidFill>
                  <a:srgbClr val="002060"/>
                </a:solidFill>
                <a:latin typeface="Calibri" panose="020F0502020204030204" pitchFamily="34" charset="0"/>
                <a:cs typeface="Calibri" panose="020F0502020204030204" pitchFamily="34" charset="0"/>
              </a:rPr>
              <a:t>סיווג בספורט הפראלימפי</a:t>
            </a:r>
            <a:endParaRPr lang="en-IL" sz="4000" b="1" dirty="0">
              <a:solidFill>
                <a:srgbClr val="002060"/>
              </a:solidFill>
              <a:latin typeface="Calibri" panose="020F0502020204030204" pitchFamily="34" charset="0"/>
              <a:cs typeface="Calibri" panose="020F0502020204030204" pitchFamily="34" charset="0"/>
            </a:endParaRPr>
          </a:p>
        </p:txBody>
      </p:sp>
      <p:sp>
        <p:nvSpPr>
          <p:cNvPr id="3" name="תיבת טקסט 2">
            <a:extLst>
              <a:ext uri="{FF2B5EF4-FFF2-40B4-BE49-F238E27FC236}">
                <a16:creationId xmlns:a16="http://schemas.microsoft.com/office/drawing/2014/main" id="{CBD48756-6AF5-452C-8586-1FA5365E842C}"/>
              </a:ext>
            </a:extLst>
          </p:cNvPr>
          <p:cNvSpPr txBox="1"/>
          <p:nvPr/>
        </p:nvSpPr>
        <p:spPr>
          <a:xfrm>
            <a:off x="9144000" y="4613196"/>
            <a:ext cx="1962150" cy="461665"/>
          </a:xfrm>
          <a:prstGeom prst="rect">
            <a:avLst/>
          </a:prstGeom>
          <a:noFill/>
        </p:spPr>
        <p:txBody>
          <a:bodyPr wrap="square" rtlCol="0">
            <a:spAutoFit/>
          </a:bodyPr>
          <a:lstStyle/>
          <a:p>
            <a:pPr algn="ctr"/>
            <a:r>
              <a:rPr lang="he-IL" sz="2400" b="1" dirty="0">
                <a:solidFill>
                  <a:srgbClr val="002060"/>
                </a:solidFill>
                <a:latin typeface="Calibri" panose="020F0502020204030204" pitchFamily="34" charset="0"/>
                <a:cs typeface="Calibri" panose="020F0502020204030204" pitchFamily="34" charset="0"/>
              </a:rPr>
              <a:t>לפי ניקוד אישי</a:t>
            </a:r>
            <a:endParaRPr lang="en-IL" sz="2400" b="1" dirty="0">
              <a:solidFill>
                <a:srgbClr val="002060"/>
              </a:solidFill>
              <a:latin typeface="Calibri" panose="020F0502020204030204" pitchFamily="34" charset="0"/>
              <a:cs typeface="Calibri" panose="020F0502020204030204" pitchFamily="34" charset="0"/>
            </a:endParaRPr>
          </a:p>
        </p:txBody>
      </p:sp>
      <p:sp>
        <p:nvSpPr>
          <p:cNvPr id="8" name="תיבת טקסט 7">
            <a:extLst>
              <a:ext uri="{FF2B5EF4-FFF2-40B4-BE49-F238E27FC236}">
                <a16:creationId xmlns:a16="http://schemas.microsoft.com/office/drawing/2014/main" id="{001617E5-AD14-4DED-8932-2D3A1F268260}"/>
              </a:ext>
            </a:extLst>
          </p:cNvPr>
          <p:cNvSpPr txBox="1"/>
          <p:nvPr/>
        </p:nvSpPr>
        <p:spPr>
          <a:xfrm>
            <a:off x="5114925" y="4617482"/>
            <a:ext cx="1962150" cy="830997"/>
          </a:xfrm>
          <a:prstGeom prst="rect">
            <a:avLst/>
          </a:prstGeom>
          <a:noFill/>
        </p:spPr>
        <p:txBody>
          <a:bodyPr wrap="square" rtlCol="0">
            <a:spAutoFit/>
          </a:bodyPr>
          <a:lstStyle/>
          <a:p>
            <a:pPr algn="ctr"/>
            <a:r>
              <a:rPr lang="he-IL" sz="2400" b="1" dirty="0">
                <a:solidFill>
                  <a:srgbClr val="002060"/>
                </a:solidFill>
                <a:latin typeface="Calibri" panose="020F0502020204030204" pitchFamily="34" charset="0"/>
                <a:cs typeface="Calibri" panose="020F0502020204030204" pitchFamily="34" charset="0"/>
              </a:rPr>
              <a:t>לפי ניקוד קבוצתי</a:t>
            </a:r>
            <a:endParaRPr lang="en-IL" sz="2400" b="1" dirty="0">
              <a:solidFill>
                <a:srgbClr val="002060"/>
              </a:solidFill>
              <a:latin typeface="Calibri" panose="020F0502020204030204" pitchFamily="34" charset="0"/>
              <a:cs typeface="Calibri" panose="020F0502020204030204" pitchFamily="34" charset="0"/>
            </a:endParaRPr>
          </a:p>
        </p:txBody>
      </p:sp>
      <p:sp>
        <p:nvSpPr>
          <p:cNvPr id="9" name="תיבת טקסט 8">
            <a:extLst>
              <a:ext uri="{FF2B5EF4-FFF2-40B4-BE49-F238E27FC236}">
                <a16:creationId xmlns:a16="http://schemas.microsoft.com/office/drawing/2014/main" id="{B23AA0D1-4192-44FE-978C-88EDE91C2058}"/>
              </a:ext>
            </a:extLst>
          </p:cNvPr>
          <p:cNvSpPr txBox="1"/>
          <p:nvPr/>
        </p:nvSpPr>
        <p:spPr>
          <a:xfrm>
            <a:off x="704850" y="4617482"/>
            <a:ext cx="1962150" cy="830997"/>
          </a:xfrm>
          <a:prstGeom prst="rect">
            <a:avLst/>
          </a:prstGeom>
          <a:noFill/>
        </p:spPr>
        <p:txBody>
          <a:bodyPr wrap="square" rtlCol="0">
            <a:spAutoFit/>
          </a:bodyPr>
          <a:lstStyle/>
          <a:p>
            <a:pPr algn="ctr"/>
            <a:r>
              <a:rPr lang="he-IL" sz="2400" b="1" dirty="0">
                <a:solidFill>
                  <a:srgbClr val="002060"/>
                </a:solidFill>
                <a:latin typeface="Calibri" panose="020F0502020204030204" pitchFamily="34" charset="0"/>
                <a:cs typeface="Calibri" panose="020F0502020204030204" pitchFamily="34" charset="0"/>
              </a:rPr>
              <a:t>השוואת מוגבלות</a:t>
            </a:r>
            <a:endParaRPr lang="en-IL" sz="2400" b="1" dirty="0">
              <a:solidFill>
                <a:srgbClr val="002060"/>
              </a:solidFill>
              <a:latin typeface="Calibri" panose="020F0502020204030204" pitchFamily="34" charset="0"/>
              <a:cs typeface="Calibri" panose="020F0502020204030204" pitchFamily="34" charset="0"/>
            </a:endParaRPr>
          </a:p>
        </p:txBody>
      </p:sp>
      <p:pic>
        <p:nvPicPr>
          <p:cNvPr id="13" name="תמונה 12">
            <a:extLst>
              <a:ext uri="{FF2B5EF4-FFF2-40B4-BE49-F238E27FC236}">
                <a16:creationId xmlns:a16="http://schemas.microsoft.com/office/drawing/2014/main" id="{497AB028-535E-418F-9F9C-0173BD4F0E36}"/>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1811814"/>
            <a:ext cx="4762500" cy="3175000"/>
          </a:xfrm>
          <a:prstGeom prst="rect">
            <a:avLst/>
          </a:prstGeom>
        </p:spPr>
      </p:pic>
      <p:pic>
        <p:nvPicPr>
          <p:cNvPr id="15" name="תמונה 14">
            <a:extLst>
              <a:ext uri="{FF2B5EF4-FFF2-40B4-BE49-F238E27FC236}">
                <a16:creationId xmlns:a16="http://schemas.microsoft.com/office/drawing/2014/main" id="{5E405F93-D827-4201-96ED-6E3572BBAF2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796075" y="939720"/>
            <a:ext cx="5510213" cy="3673476"/>
          </a:xfrm>
          <a:prstGeom prst="rect">
            <a:avLst/>
          </a:prstGeom>
        </p:spPr>
      </p:pic>
      <p:pic>
        <p:nvPicPr>
          <p:cNvPr id="5" name="תמונה 4">
            <a:extLst>
              <a:ext uri="{FF2B5EF4-FFF2-40B4-BE49-F238E27FC236}">
                <a16:creationId xmlns:a16="http://schemas.microsoft.com/office/drawing/2014/main" id="{BF849A5E-89DB-A281-8361-1E0792D2EF11}"/>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077075" y="1409521"/>
            <a:ext cx="5829300" cy="3886200"/>
          </a:xfrm>
          <a:prstGeom prst="rect">
            <a:avLst/>
          </a:prstGeom>
        </p:spPr>
      </p:pic>
    </p:spTree>
    <p:extLst>
      <p:ext uri="{BB962C8B-B14F-4D97-AF65-F5344CB8AC3E}">
        <p14:creationId xmlns:p14="http://schemas.microsoft.com/office/powerpoint/2010/main" val="31191768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684FBA56-77AE-40C9-83C0-D43D48F55CDE}"/>
              </a:ext>
            </a:extLst>
          </p:cNvPr>
          <p:cNvSpPr txBox="1"/>
          <p:nvPr/>
        </p:nvSpPr>
        <p:spPr>
          <a:xfrm>
            <a:off x="952500" y="438150"/>
            <a:ext cx="10287000" cy="707886"/>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תחרות לפי ניקוד אישי</a:t>
            </a:r>
            <a:endParaRPr kumimoji="0" lang="en-IL"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תמונה 5" descr="תמונה שמכילה אדם, גלגל, איש, כסא גלגלים&#10;&#10;התיאור נוצר באופן אוטומטי">
            <a:extLst>
              <a:ext uri="{FF2B5EF4-FFF2-40B4-BE49-F238E27FC236}">
                <a16:creationId xmlns:a16="http://schemas.microsoft.com/office/drawing/2014/main" id="{6D88E5BA-2BFD-CB21-EC10-CB9C3CA707C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18855" r="25447"/>
          <a:stretch/>
        </p:blipFill>
        <p:spPr>
          <a:xfrm>
            <a:off x="8375374" y="1340126"/>
            <a:ext cx="3246784" cy="3886200"/>
          </a:xfrm>
          <a:prstGeom prst="rect">
            <a:avLst/>
          </a:prstGeom>
        </p:spPr>
      </p:pic>
      <p:sp>
        <p:nvSpPr>
          <p:cNvPr id="7" name="תיבת טקסט 6">
            <a:extLst>
              <a:ext uri="{FF2B5EF4-FFF2-40B4-BE49-F238E27FC236}">
                <a16:creationId xmlns:a16="http://schemas.microsoft.com/office/drawing/2014/main" id="{2802B5C7-C7D3-5DE6-5B33-93CD4DD6D052}"/>
              </a:ext>
            </a:extLst>
          </p:cNvPr>
          <p:cNvSpPr txBox="1"/>
          <p:nvPr/>
        </p:nvSpPr>
        <p:spPr>
          <a:xfrm>
            <a:off x="8958470" y="5226326"/>
            <a:ext cx="2281030" cy="646331"/>
          </a:xfrm>
          <a:prstGeom prst="rect">
            <a:avLst/>
          </a:prstGeom>
          <a:noFill/>
        </p:spPr>
        <p:txBody>
          <a:bodyPr wrap="square" rtlCol="1">
            <a:spAutoFit/>
          </a:bodyPr>
          <a:lstStyle/>
          <a:p>
            <a:pPr algn="ctr"/>
            <a:r>
              <a:rPr lang="he-IL" b="1" dirty="0">
                <a:latin typeface="Calibri" panose="020F0502020204030204" pitchFamily="34" charset="0"/>
                <a:cs typeface="Calibri" panose="020F0502020204030204" pitchFamily="34" charset="0"/>
              </a:rPr>
              <a:t>טניס בכסאות גלגלים</a:t>
            </a:r>
          </a:p>
          <a:p>
            <a:pPr algn="ctr"/>
            <a:r>
              <a:rPr lang="he-IL" b="1" dirty="0">
                <a:latin typeface="Calibri" panose="020F0502020204030204" pitchFamily="34" charset="0"/>
                <a:cs typeface="Calibri" panose="020F0502020204030204" pitchFamily="34" charset="0"/>
              </a:rPr>
              <a:t>2 דרגות מוגבלות</a:t>
            </a:r>
          </a:p>
        </p:txBody>
      </p:sp>
      <p:pic>
        <p:nvPicPr>
          <p:cNvPr id="11" name="תמונה 10" descr="תמונה שמכילה ספורט, אדם, הנעלה, לבוש&#10;&#10;התיאור נוצר באופן אוטומטי">
            <a:extLst>
              <a:ext uri="{FF2B5EF4-FFF2-40B4-BE49-F238E27FC236}">
                <a16:creationId xmlns:a16="http://schemas.microsoft.com/office/drawing/2014/main" id="{10F20BBA-FE67-1A43-33BE-011F7452F30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938919" y="1547605"/>
            <a:ext cx="2314161" cy="3471242"/>
          </a:xfrm>
          <a:prstGeom prst="rect">
            <a:avLst/>
          </a:prstGeom>
        </p:spPr>
      </p:pic>
      <p:sp>
        <p:nvSpPr>
          <p:cNvPr id="12" name="תיבת טקסט 11">
            <a:extLst>
              <a:ext uri="{FF2B5EF4-FFF2-40B4-BE49-F238E27FC236}">
                <a16:creationId xmlns:a16="http://schemas.microsoft.com/office/drawing/2014/main" id="{D4F32996-33D2-9938-56FA-DA3BDCC9EDCA}"/>
              </a:ext>
            </a:extLst>
          </p:cNvPr>
          <p:cNvSpPr txBox="1"/>
          <p:nvPr/>
        </p:nvSpPr>
        <p:spPr>
          <a:xfrm>
            <a:off x="4724401" y="5226326"/>
            <a:ext cx="2281030" cy="923330"/>
          </a:xfrm>
          <a:prstGeom prst="rect">
            <a:avLst/>
          </a:prstGeom>
          <a:noFill/>
        </p:spPr>
        <p:txBody>
          <a:bodyPr wrap="square" rtlCol="1">
            <a:spAutoFit/>
          </a:bodyPr>
          <a:lstStyle/>
          <a:p>
            <a:pPr algn="ctr"/>
            <a:r>
              <a:rPr lang="he-IL" b="1" dirty="0">
                <a:latin typeface="Calibri" panose="020F0502020204030204" pitchFamily="34" charset="0"/>
                <a:cs typeface="Calibri" panose="020F0502020204030204" pitchFamily="34" charset="0"/>
              </a:rPr>
              <a:t>טניס שולחן</a:t>
            </a:r>
          </a:p>
          <a:p>
            <a:pPr algn="ctr"/>
            <a:r>
              <a:rPr lang="he-IL" b="1" dirty="0">
                <a:latin typeface="Calibri" panose="020F0502020204030204" pitchFamily="34" charset="0"/>
                <a:cs typeface="Calibri" panose="020F0502020204030204" pitchFamily="34" charset="0"/>
              </a:rPr>
              <a:t>1-5 כיסאות גלגלים</a:t>
            </a:r>
          </a:p>
          <a:p>
            <a:pPr algn="ctr"/>
            <a:r>
              <a:rPr lang="he-IL" b="1" dirty="0">
                <a:latin typeface="Calibri" panose="020F0502020204030204" pitchFamily="34" charset="0"/>
                <a:cs typeface="Calibri" panose="020F0502020204030204" pitchFamily="34" charset="0"/>
              </a:rPr>
              <a:t>6-10 ספורטאים עומדים</a:t>
            </a:r>
          </a:p>
        </p:txBody>
      </p:sp>
      <p:pic>
        <p:nvPicPr>
          <p:cNvPr id="16" name="תמונה 15" descr="תמונה שמכילה ספורט, אדם, ריקוד, איזון&#10;&#10;התיאור נוצר באופן אוטומטי">
            <a:extLst>
              <a:ext uri="{FF2B5EF4-FFF2-40B4-BE49-F238E27FC236}">
                <a16:creationId xmlns:a16="http://schemas.microsoft.com/office/drawing/2014/main" id="{DCA502A9-D6D3-9E7C-67EC-FE77893F13FE}"/>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28613"/>
          <a:stretch/>
        </p:blipFill>
        <p:spPr>
          <a:xfrm>
            <a:off x="463825" y="1340126"/>
            <a:ext cx="4154559" cy="3886200"/>
          </a:xfrm>
          <a:prstGeom prst="rect">
            <a:avLst/>
          </a:prstGeom>
        </p:spPr>
      </p:pic>
      <p:sp>
        <p:nvSpPr>
          <p:cNvPr id="17" name="תיבת טקסט 16">
            <a:extLst>
              <a:ext uri="{FF2B5EF4-FFF2-40B4-BE49-F238E27FC236}">
                <a16:creationId xmlns:a16="http://schemas.microsoft.com/office/drawing/2014/main" id="{0DB941E2-043B-18B8-429F-70675C58C6CA}"/>
              </a:ext>
            </a:extLst>
          </p:cNvPr>
          <p:cNvSpPr txBox="1"/>
          <p:nvPr/>
        </p:nvSpPr>
        <p:spPr>
          <a:xfrm>
            <a:off x="1073428" y="5226326"/>
            <a:ext cx="2281030" cy="923330"/>
          </a:xfrm>
          <a:prstGeom prst="rect">
            <a:avLst/>
          </a:prstGeom>
          <a:noFill/>
        </p:spPr>
        <p:txBody>
          <a:bodyPr wrap="square" rtlCol="1">
            <a:spAutoFit/>
          </a:bodyPr>
          <a:lstStyle/>
          <a:p>
            <a:pPr algn="ctr"/>
            <a:r>
              <a:rPr lang="he-IL" b="1" dirty="0">
                <a:latin typeface="Calibri" panose="020F0502020204030204" pitchFamily="34" charset="0"/>
                <a:cs typeface="Calibri" panose="020F0502020204030204" pitchFamily="34" charset="0"/>
              </a:rPr>
              <a:t>טאקוונדו</a:t>
            </a:r>
          </a:p>
          <a:p>
            <a:pPr algn="ctr"/>
            <a:r>
              <a:rPr lang="he-IL" b="1" dirty="0">
                <a:latin typeface="Calibri" panose="020F0502020204030204" pitchFamily="34" charset="0"/>
                <a:cs typeface="Calibri" panose="020F0502020204030204" pitchFamily="34" charset="0"/>
              </a:rPr>
              <a:t>לפי משקלים ולפי דרגת מוגבלות אחת</a:t>
            </a:r>
          </a:p>
        </p:txBody>
      </p:sp>
    </p:spTree>
    <p:extLst>
      <p:ext uri="{BB962C8B-B14F-4D97-AF65-F5344CB8AC3E}">
        <p14:creationId xmlns:p14="http://schemas.microsoft.com/office/powerpoint/2010/main" val="3318814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684FBA56-77AE-40C9-83C0-D43D48F55CDE}"/>
              </a:ext>
            </a:extLst>
          </p:cNvPr>
          <p:cNvSpPr txBox="1"/>
          <p:nvPr/>
        </p:nvSpPr>
        <p:spPr>
          <a:xfrm>
            <a:off x="952500" y="438150"/>
            <a:ext cx="10287000" cy="707886"/>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תחרות לפי ניקוד קבוצתי</a:t>
            </a:r>
            <a:endParaRPr kumimoji="0" lang="en-IL"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7" name="תיבת טקסט 6">
            <a:extLst>
              <a:ext uri="{FF2B5EF4-FFF2-40B4-BE49-F238E27FC236}">
                <a16:creationId xmlns:a16="http://schemas.microsoft.com/office/drawing/2014/main" id="{2802B5C7-C7D3-5DE6-5B33-93CD4DD6D052}"/>
              </a:ext>
            </a:extLst>
          </p:cNvPr>
          <p:cNvSpPr txBox="1"/>
          <p:nvPr/>
        </p:nvSpPr>
        <p:spPr>
          <a:xfrm>
            <a:off x="3524250" y="4682987"/>
            <a:ext cx="5143500" cy="923330"/>
          </a:xfrm>
          <a:prstGeom prst="rect">
            <a:avLst/>
          </a:prstGeom>
          <a:noFill/>
        </p:spPr>
        <p:txBody>
          <a:bodyPr wrap="square" rtlCol="1">
            <a:spAutoFit/>
          </a:bodyPr>
          <a:lstStyle/>
          <a:p>
            <a:pPr algn="ctr"/>
            <a:r>
              <a:rPr lang="he-IL" b="1" dirty="0">
                <a:latin typeface="Calibri" panose="020F0502020204030204" pitchFamily="34" charset="0"/>
                <a:cs typeface="Calibri" panose="020F0502020204030204" pitchFamily="34" charset="0"/>
              </a:rPr>
              <a:t>כדורסל בכסאות גלגלים</a:t>
            </a:r>
          </a:p>
          <a:p>
            <a:pPr algn="ctr"/>
            <a:r>
              <a:rPr lang="he-IL" b="1" dirty="0">
                <a:latin typeface="Calibri" panose="020F0502020204030204" pitchFamily="34" charset="0"/>
                <a:cs typeface="Calibri" panose="020F0502020204030204" pitchFamily="34" charset="0"/>
              </a:rPr>
              <a:t>ניקוד מ 1 עד 4.5</a:t>
            </a:r>
          </a:p>
          <a:p>
            <a:pPr algn="ctr"/>
            <a:r>
              <a:rPr lang="he-IL" b="1" dirty="0">
                <a:latin typeface="Calibri" panose="020F0502020204030204" pitchFamily="34" charset="0"/>
                <a:cs typeface="Calibri" panose="020F0502020204030204" pitchFamily="34" charset="0"/>
              </a:rPr>
              <a:t>על המגרש – עד 14 נקודות</a:t>
            </a:r>
          </a:p>
        </p:txBody>
      </p:sp>
      <p:pic>
        <p:nvPicPr>
          <p:cNvPr id="4" name="תמונה 3" descr="תמונה שמכילה כסא גלגלים, גלגל, אדם, ספורט נכים&#10;&#10;התיאור נוצר באופן אוטומטי">
            <a:extLst>
              <a:ext uri="{FF2B5EF4-FFF2-40B4-BE49-F238E27FC236}">
                <a16:creationId xmlns:a16="http://schemas.microsoft.com/office/drawing/2014/main" id="{1A52B967-79B2-5D44-00D5-D1280219CFF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756452" y="-118166"/>
            <a:ext cx="8374546" cy="5583031"/>
          </a:xfrm>
          <a:prstGeom prst="rect">
            <a:avLst/>
          </a:prstGeom>
        </p:spPr>
      </p:pic>
    </p:spTree>
    <p:extLst>
      <p:ext uri="{BB962C8B-B14F-4D97-AF65-F5344CB8AC3E}">
        <p14:creationId xmlns:p14="http://schemas.microsoft.com/office/powerpoint/2010/main" val="10227039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684FBA56-77AE-40C9-83C0-D43D48F55CDE}"/>
              </a:ext>
            </a:extLst>
          </p:cNvPr>
          <p:cNvSpPr txBox="1"/>
          <p:nvPr/>
        </p:nvSpPr>
        <p:spPr>
          <a:xfrm>
            <a:off x="952500" y="438150"/>
            <a:ext cx="10287000" cy="707886"/>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השוואת מוגבלות</a:t>
            </a:r>
            <a:endParaRPr kumimoji="0" lang="en-IL" sz="40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
        <p:nvSpPr>
          <p:cNvPr id="9" name="תיבת טקסט 8">
            <a:extLst>
              <a:ext uri="{FF2B5EF4-FFF2-40B4-BE49-F238E27FC236}">
                <a16:creationId xmlns:a16="http://schemas.microsoft.com/office/drawing/2014/main" id="{B23AA0D1-4192-44FE-978C-88EDE91C2058}"/>
              </a:ext>
            </a:extLst>
          </p:cNvPr>
          <p:cNvSpPr txBox="1"/>
          <p:nvPr/>
        </p:nvSpPr>
        <p:spPr>
          <a:xfrm>
            <a:off x="3214894" y="4736751"/>
            <a:ext cx="5762211" cy="1200329"/>
          </a:xfrm>
          <a:prstGeom prst="rect">
            <a:avLst/>
          </a:prstGeom>
          <a:noFill/>
        </p:spPr>
        <p:txBody>
          <a:bodyPr wrap="square" rtlCol="0">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כדורשער </a:t>
            </a: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בתוך הכדור יש פעמונים והשחקנים </a:t>
            </a:r>
            <a:r>
              <a:rPr lang="he-IL" sz="2400" b="1" dirty="0">
                <a:solidFill>
                  <a:srgbClr val="002060"/>
                </a:solidFill>
                <a:latin typeface="Calibri" panose="020F0502020204030204" pitchFamily="34" charset="0"/>
                <a:cs typeface="Calibri" panose="020F0502020204030204" pitchFamily="34" charset="0"/>
              </a:rPr>
              <a:t>מנסים להבקיע לשער באמצעות זריקת הכדור</a:t>
            </a:r>
            <a:endParaRPr kumimoji="0" lang="en-IL"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6" name="תמונה 5" descr="תמונה שמכילה אדם, ציוד ספורט, כדוק, לבוש&#10;&#10;התיאור נוצר באופן אוטומטי">
            <a:extLst>
              <a:ext uri="{FF2B5EF4-FFF2-40B4-BE49-F238E27FC236}">
                <a16:creationId xmlns:a16="http://schemas.microsoft.com/office/drawing/2014/main" id="{51E9A5C8-9C6C-AADA-0E70-ABCB2BE6A985}"/>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51374" y="1540060"/>
            <a:ext cx="5829300" cy="3876675"/>
          </a:xfrm>
          <a:prstGeom prst="rect">
            <a:avLst/>
          </a:prstGeom>
        </p:spPr>
      </p:pic>
      <p:pic>
        <p:nvPicPr>
          <p:cNvPr id="10" name="תמונה 9" descr="תמונה שמכילה אדם, ציוד ספורט, כדוק, פוטבול&#10;&#10;התיאור נוצר באופן אוטומטי">
            <a:extLst>
              <a:ext uri="{FF2B5EF4-FFF2-40B4-BE49-F238E27FC236}">
                <a16:creationId xmlns:a16="http://schemas.microsoft.com/office/drawing/2014/main" id="{19F15BFA-2B7F-EB39-82E3-4B8710DBA64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624166" y="792093"/>
            <a:ext cx="6548384" cy="4372734"/>
          </a:xfrm>
          <a:prstGeom prst="rect">
            <a:avLst/>
          </a:prstGeom>
        </p:spPr>
      </p:pic>
      <p:pic>
        <p:nvPicPr>
          <p:cNvPr id="12" name="תמונה 11" descr="תמונה שמכילה לבוש, אדם, מרפק, ברך&#10;&#10;התיאור נוצר באופן אוטומטי">
            <a:extLst>
              <a:ext uri="{FF2B5EF4-FFF2-40B4-BE49-F238E27FC236}">
                <a16:creationId xmlns:a16="http://schemas.microsoft.com/office/drawing/2014/main" id="{4C1C0ED8-3DD2-6537-ADA6-1D09F5E2265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660306" y="792093"/>
            <a:ext cx="7746031" cy="5193651"/>
          </a:xfrm>
          <a:prstGeom prst="rect">
            <a:avLst/>
          </a:prstGeom>
        </p:spPr>
      </p:pic>
    </p:spTree>
    <p:extLst>
      <p:ext uri="{BB962C8B-B14F-4D97-AF65-F5344CB8AC3E}">
        <p14:creationId xmlns:p14="http://schemas.microsoft.com/office/powerpoint/2010/main" val="21425786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A7142364-366A-45D0-9A18-8C34033CC25D}"/>
              </a:ext>
            </a:extLst>
          </p:cNvPr>
          <p:cNvSpPr/>
          <p:nvPr/>
        </p:nvSpPr>
        <p:spPr>
          <a:xfrm>
            <a:off x="2924175" y="2324100"/>
            <a:ext cx="634365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 name="מלבן 3">
            <a:extLst>
              <a:ext uri="{FF2B5EF4-FFF2-40B4-BE49-F238E27FC236}">
                <a16:creationId xmlns:a16="http://schemas.microsoft.com/office/drawing/2014/main" id="{4E5746D5-5169-414D-AB81-A1287D408357}"/>
              </a:ext>
            </a:extLst>
          </p:cNvPr>
          <p:cNvSpPr/>
          <p:nvPr/>
        </p:nvSpPr>
        <p:spPr>
          <a:xfrm>
            <a:off x="2924175" y="4343401"/>
            <a:ext cx="634365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5" name="תיבת טקסט 4">
            <a:extLst>
              <a:ext uri="{FF2B5EF4-FFF2-40B4-BE49-F238E27FC236}">
                <a16:creationId xmlns:a16="http://schemas.microsoft.com/office/drawing/2014/main" id="{C540370A-136B-4962-B14E-859DD75CE60E}"/>
              </a:ext>
            </a:extLst>
          </p:cNvPr>
          <p:cNvSpPr txBox="1"/>
          <p:nvPr/>
        </p:nvSpPr>
        <p:spPr>
          <a:xfrm>
            <a:off x="2924175" y="3013501"/>
            <a:ext cx="6343650" cy="830997"/>
          </a:xfrm>
          <a:prstGeom prst="rect">
            <a:avLst/>
          </a:prstGeom>
          <a:noFill/>
        </p:spPr>
        <p:txBody>
          <a:bodyPr wrap="square" rtlCol="0">
            <a:spAutoFit/>
          </a:bodyPr>
          <a:lstStyle/>
          <a:p>
            <a:pPr algn="ctr"/>
            <a:r>
              <a:rPr lang="he-IL" sz="4800" b="1" dirty="0">
                <a:solidFill>
                  <a:schemeClr val="bg1"/>
                </a:solidFill>
                <a:latin typeface="Calibri" panose="020F0502020204030204" pitchFamily="34" charset="0"/>
                <a:cs typeface="Calibri" panose="020F0502020204030204" pitchFamily="34" charset="0"/>
              </a:rPr>
              <a:t>התאמת הספורט למוגבלות</a:t>
            </a:r>
            <a:endParaRPr lang="en-IL" sz="48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404099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BD8790F-B4C9-7A95-1638-93E41B28567E}"/>
              </a:ext>
            </a:extLst>
          </p:cNvPr>
          <p:cNvSpPr>
            <a:spLocks noGrp="1"/>
          </p:cNvSpPr>
          <p:nvPr>
            <p:ph type="title"/>
          </p:nvPr>
        </p:nvSpPr>
        <p:spPr>
          <a:xfrm>
            <a:off x="930965" y="2766218"/>
            <a:ext cx="10515600" cy="1325563"/>
          </a:xfrm>
        </p:spPr>
        <p:txBody>
          <a:bodyPr>
            <a:normAutofit/>
          </a:bodyPr>
          <a:lstStyle/>
          <a:p>
            <a:pPr algn="ctr"/>
            <a:r>
              <a:rPr lang="he-IL" sz="4000" dirty="0"/>
              <a:t>איך ספורטאי עם רגל אחת קופץ לגובה?</a:t>
            </a:r>
          </a:p>
        </p:txBody>
      </p:sp>
    </p:spTree>
    <p:extLst>
      <p:ext uri="{BB962C8B-B14F-4D97-AF65-F5344CB8AC3E}">
        <p14:creationId xmlns:p14="http://schemas.microsoft.com/office/powerpoint/2010/main" val="1903097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תיבת טקסט 5">
            <a:extLst>
              <a:ext uri="{FF2B5EF4-FFF2-40B4-BE49-F238E27FC236}">
                <a16:creationId xmlns:a16="http://schemas.microsoft.com/office/drawing/2014/main" id="{45A77912-2981-4B75-B07B-6F9F6092558A}"/>
              </a:ext>
            </a:extLst>
          </p:cNvPr>
          <p:cNvSpPr txBox="1"/>
          <p:nvPr/>
        </p:nvSpPr>
        <p:spPr>
          <a:xfrm>
            <a:off x="0" y="876974"/>
            <a:ext cx="12192000" cy="2954655"/>
          </a:xfrm>
          <a:prstGeom prst="rect">
            <a:avLst/>
          </a:prstGeom>
          <a:noFill/>
        </p:spPr>
        <p:txBody>
          <a:bodyPr wrap="square">
            <a:spAutoFit/>
          </a:bodyPr>
          <a:lstStyle/>
          <a:p>
            <a:pPr algn="ctr"/>
            <a:r>
              <a:rPr lang="he-IL" sz="13800" b="1" dirty="0">
                <a:solidFill>
                  <a:schemeClr val="bg1"/>
                </a:solidFill>
                <a:latin typeface="Calibri" panose="020F0502020204030204" pitchFamily="34" charset="0"/>
                <a:cs typeface="Calibri" panose="020F0502020204030204" pitchFamily="34" charset="0"/>
              </a:rPr>
              <a:t>ספורט זה לכולם </a:t>
            </a:r>
            <a:endParaRPr lang="he-IL" sz="4800" b="1" dirty="0">
              <a:solidFill>
                <a:schemeClr val="bg1"/>
              </a:solidFill>
              <a:latin typeface="Calibri" panose="020F0502020204030204" pitchFamily="34" charset="0"/>
              <a:cs typeface="Calibri" panose="020F0502020204030204" pitchFamily="34" charset="0"/>
            </a:endParaRPr>
          </a:p>
          <a:p>
            <a:pPr algn="ctr"/>
            <a:r>
              <a:rPr lang="he-IL" sz="4800" b="1" spc="600" dirty="0">
                <a:solidFill>
                  <a:schemeClr val="bg1"/>
                </a:solidFill>
                <a:latin typeface="Calibri" panose="020F0502020204030204" pitchFamily="34" charset="0"/>
                <a:cs typeface="Calibri" panose="020F0502020204030204" pitchFamily="34" charset="0"/>
              </a:rPr>
              <a:t>ספורט לאנשים עם מוגבלות</a:t>
            </a:r>
            <a:endParaRPr lang="en-IL" sz="4800" spc="600" dirty="0">
              <a:solidFill>
                <a:schemeClr val="bg1"/>
              </a:solidFill>
            </a:endParaRPr>
          </a:p>
        </p:txBody>
      </p:sp>
      <p:pic>
        <p:nvPicPr>
          <p:cNvPr id="3" name="תמונה 2">
            <a:extLst>
              <a:ext uri="{FF2B5EF4-FFF2-40B4-BE49-F238E27FC236}">
                <a16:creationId xmlns:a16="http://schemas.microsoft.com/office/drawing/2014/main" id="{8CEB41FC-BAB2-0AB5-C6FC-8D561773D87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888561" y="2286157"/>
            <a:ext cx="7978222" cy="5318814"/>
          </a:xfrm>
          <a:prstGeom prst="rect">
            <a:avLst/>
          </a:prstGeom>
        </p:spPr>
      </p:pic>
      <p:pic>
        <p:nvPicPr>
          <p:cNvPr id="5" name="תמונה 4">
            <a:extLst>
              <a:ext uri="{FF2B5EF4-FFF2-40B4-BE49-F238E27FC236}">
                <a16:creationId xmlns:a16="http://schemas.microsoft.com/office/drawing/2014/main" id="{604E130E-3981-D834-3958-5E434507C74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311136" y="3144845"/>
            <a:ext cx="5829300" cy="3886200"/>
          </a:xfrm>
          <a:prstGeom prst="rect">
            <a:avLst/>
          </a:prstGeom>
        </p:spPr>
      </p:pic>
      <p:pic>
        <p:nvPicPr>
          <p:cNvPr id="8" name="תמונה 7">
            <a:extLst>
              <a:ext uri="{FF2B5EF4-FFF2-40B4-BE49-F238E27FC236}">
                <a16:creationId xmlns:a16="http://schemas.microsoft.com/office/drawing/2014/main" id="{1C64923B-B1AC-87F7-1594-D59F5822CEC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048500" y="3373445"/>
            <a:ext cx="5143500" cy="3429000"/>
          </a:xfrm>
          <a:prstGeom prst="rect">
            <a:avLst/>
          </a:prstGeom>
        </p:spPr>
      </p:pic>
    </p:spTree>
    <p:extLst>
      <p:ext uri="{BB962C8B-B14F-4D97-AF65-F5344CB8AC3E}">
        <p14:creationId xmlns:p14="http://schemas.microsoft.com/office/powerpoint/2010/main" val="11943504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מדיה מקוונת 4" title="Men's high jump T42 | 2014 IPC Athletics European Championships Swansea">
            <a:hlinkClick r:id="" action="ppaction://media"/>
            <a:extLst>
              <a:ext uri="{FF2B5EF4-FFF2-40B4-BE49-F238E27FC236}">
                <a16:creationId xmlns:a16="http://schemas.microsoft.com/office/drawing/2014/main" id="{4C52B6B9-2931-5773-5F96-391A1C923197}"/>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Tree>
    <p:extLst>
      <p:ext uri="{BB962C8B-B14F-4D97-AF65-F5344CB8AC3E}">
        <p14:creationId xmlns:p14="http://schemas.microsoft.com/office/powerpoint/2010/main" val="143579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BD8790F-B4C9-7A95-1638-93E41B28567E}"/>
              </a:ext>
            </a:extLst>
          </p:cNvPr>
          <p:cNvSpPr>
            <a:spLocks noGrp="1"/>
          </p:cNvSpPr>
          <p:nvPr>
            <p:ph type="title"/>
          </p:nvPr>
        </p:nvSpPr>
        <p:spPr>
          <a:xfrm>
            <a:off x="930965" y="2766218"/>
            <a:ext cx="10515600" cy="1325563"/>
          </a:xfrm>
        </p:spPr>
        <p:txBody>
          <a:bodyPr>
            <a:normAutofit/>
          </a:bodyPr>
          <a:lstStyle/>
          <a:p>
            <a:pPr algn="ctr"/>
            <a:r>
              <a:rPr lang="he-IL" sz="4000" dirty="0"/>
              <a:t>איך עיוור יכול לשחות בלי להיתקע בקיר? </a:t>
            </a:r>
          </a:p>
        </p:txBody>
      </p:sp>
    </p:spTree>
    <p:extLst>
      <p:ext uri="{BB962C8B-B14F-4D97-AF65-F5344CB8AC3E}">
        <p14:creationId xmlns:p14="http://schemas.microsoft.com/office/powerpoint/2010/main" val="250529779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descr="תמונה שמכילה ספורט, חייה, בריכה, מים&#10;&#10;התיאור נוצר באופן אוטומטי">
            <a:extLst>
              <a:ext uri="{FF2B5EF4-FFF2-40B4-BE49-F238E27FC236}">
                <a16:creationId xmlns:a16="http://schemas.microsoft.com/office/drawing/2014/main" id="{E00A3A9F-5B88-71F3-94A4-722B3A9619B2}"/>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5062779" y="2105185"/>
            <a:ext cx="7129221" cy="4752814"/>
          </a:xfrm>
          <a:prstGeom prst="rect">
            <a:avLst/>
          </a:prstGeom>
        </p:spPr>
      </p:pic>
      <p:pic>
        <p:nvPicPr>
          <p:cNvPr id="6" name="תמונה 5" descr="תמונה שמכילה ספורט, חייה, אדם, מים&#10;&#10;התיאור נוצר באופן אוטומטי">
            <a:extLst>
              <a:ext uri="{FF2B5EF4-FFF2-40B4-BE49-F238E27FC236}">
                <a16:creationId xmlns:a16="http://schemas.microsoft.com/office/drawing/2014/main" id="{7C7B35E1-3C94-8CCF-DE94-EF121AE01AED}"/>
              </a:ext>
            </a:extLst>
          </p:cNvPr>
          <p:cNvPicPr>
            <a:picLocks noChangeAspect="1"/>
          </p:cNvPicPr>
          <p:nvPr/>
        </p:nvPicPr>
        <p:blipFill>
          <a:blip r:embed="rId4" cstate="hqprint">
            <a:extLst>
              <a:ext uri="{28A0092B-C50C-407E-A947-70E740481C1C}">
                <a14:useLocalDpi xmlns:a14="http://schemas.microsoft.com/office/drawing/2010/main"/>
              </a:ext>
            </a:extLst>
          </a:blip>
          <a:stretch>
            <a:fillRect/>
          </a:stretch>
        </p:blipFill>
        <p:spPr>
          <a:xfrm>
            <a:off x="-1033221" y="2105185"/>
            <a:ext cx="7129221" cy="4752813"/>
          </a:xfrm>
          <a:prstGeom prst="rect">
            <a:avLst/>
          </a:prstGeom>
        </p:spPr>
      </p:pic>
      <p:sp>
        <p:nvSpPr>
          <p:cNvPr id="7" name="כותרת 1">
            <a:extLst>
              <a:ext uri="{FF2B5EF4-FFF2-40B4-BE49-F238E27FC236}">
                <a16:creationId xmlns:a16="http://schemas.microsoft.com/office/drawing/2014/main" id="{6347D008-EEA6-F002-8433-6A4BC31B3E5E}"/>
              </a:ext>
            </a:extLst>
          </p:cNvPr>
          <p:cNvSpPr txBox="1">
            <a:spLocks/>
          </p:cNvSpPr>
          <p:nvPr/>
        </p:nvSpPr>
        <p:spPr>
          <a:xfrm>
            <a:off x="0" y="1242218"/>
            <a:ext cx="12192000" cy="1325563"/>
          </a:xfrm>
          <a:prstGeom prst="rect">
            <a:avLst/>
          </a:prstGeom>
        </p:spPr>
        <p:txBody>
          <a:bodyPr>
            <a:normAutofit/>
          </a:bodyPr>
          <a:lstStyle>
            <a:lvl1pPr algn="r" defTabSz="914400" rtl="1" eaLnBrk="1" latinLnBrk="0" hangingPunct="1">
              <a:lnSpc>
                <a:spcPct val="90000"/>
              </a:lnSpc>
              <a:spcBef>
                <a:spcPct val="0"/>
              </a:spcBef>
              <a:buNone/>
              <a:defRPr sz="4400" kern="1200">
                <a:solidFill>
                  <a:srgbClr val="002060"/>
                </a:solidFill>
                <a:latin typeface="Calibri" panose="020F0502020204030204" pitchFamily="34" charset="0"/>
                <a:ea typeface="+mj-ea"/>
                <a:cs typeface="Calibri" panose="020F0502020204030204" pitchFamily="34" charset="0"/>
              </a:defRPr>
            </a:lvl1pPr>
          </a:lstStyle>
          <a:p>
            <a:r>
              <a:rPr lang="he-IL" sz="4000" dirty="0"/>
              <a:t>1. העוזר מתכונן				2. העוזר נותן טפיחה קלה</a:t>
            </a:r>
          </a:p>
        </p:txBody>
      </p:sp>
    </p:spTree>
    <p:extLst>
      <p:ext uri="{BB962C8B-B14F-4D97-AF65-F5344CB8AC3E}">
        <p14:creationId xmlns:p14="http://schemas.microsoft.com/office/powerpoint/2010/main" val="19816955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BD8790F-B4C9-7A95-1638-93E41B28567E}"/>
              </a:ext>
            </a:extLst>
          </p:cNvPr>
          <p:cNvSpPr>
            <a:spLocks noGrp="1"/>
          </p:cNvSpPr>
          <p:nvPr>
            <p:ph type="title"/>
          </p:nvPr>
        </p:nvSpPr>
        <p:spPr>
          <a:xfrm>
            <a:off x="930965" y="2766218"/>
            <a:ext cx="10515600" cy="1325563"/>
          </a:xfrm>
        </p:spPr>
        <p:txBody>
          <a:bodyPr>
            <a:normAutofit/>
          </a:bodyPr>
          <a:lstStyle/>
          <a:p>
            <a:pPr algn="ctr"/>
            <a:r>
              <a:rPr lang="he-IL" sz="4000" dirty="0"/>
              <a:t>איך ספורטאי שלא יכול להזיז את הרגליים מתחרה באופניים?</a:t>
            </a:r>
          </a:p>
        </p:txBody>
      </p:sp>
    </p:spTree>
    <p:extLst>
      <p:ext uri="{BB962C8B-B14F-4D97-AF65-F5344CB8AC3E}">
        <p14:creationId xmlns:p14="http://schemas.microsoft.com/office/powerpoint/2010/main" val="69527551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4169DD87-3EBE-44CA-9654-8AE0466B27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4" name="תמונה 13" descr="תמונה שמכילה בחוץ, כביש, גלגל, רכב&#10;&#10;התיאור נוצר באופן אוטומטי">
            <a:extLst>
              <a:ext uri="{FF2B5EF4-FFF2-40B4-BE49-F238E27FC236}">
                <a16:creationId xmlns:a16="http://schemas.microsoft.com/office/drawing/2014/main" id="{EC5F5230-C56C-F33E-2400-0AFFBBD72CF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92526" y="550518"/>
            <a:ext cx="5799477" cy="2783429"/>
          </a:xfrm>
          <a:prstGeom prst="rect">
            <a:avLst/>
          </a:prstGeom>
        </p:spPr>
      </p:pic>
      <p:pic>
        <p:nvPicPr>
          <p:cNvPr id="8" name="תמונה 7" descr="תמונה שמכילה בחוץ, כביש, גלגל אופניים, גלגל&#10;&#10;התיאור נוצר באופן אוטומטי">
            <a:extLst>
              <a:ext uri="{FF2B5EF4-FFF2-40B4-BE49-F238E27FC236}">
                <a16:creationId xmlns:a16="http://schemas.microsoft.com/office/drawing/2014/main" id="{ED05E1B3-A349-E42F-A1C5-0BAEB2A4367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r="-3"/>
          <a:stretch/>
        </p:blipFill>
        <p:spPr>
          <a:xfrm>
            <a:off x="6191622" y="550517"/>
            <a:ext cx="5796945" cy="2783429"/>
          </a:xfrm>
          <a:prstGeom prst="rect">
            <a:avLst/>
          </a:prstGeom>
        </p:spPr>
      </p:pic>
      <p:pic>
        <p:nvPicPr>
          <p:cNvPr id="6" name="תמונה 5" descr="תמונה שמכילה כביש, בחוץ, גלגל, רכב יבשה&#10;&#10;התיאור נוצר באופן אוטומטי">
            <a:extLst>
              <a:ext uri="{FF2B5EF4-FFF2-40B4-BE49-F238E27FC236}">
                <a16:creationId xmlns:a16="http://schemas.microsoft.com/office/drawing/2014/main" id="{EEF64CEC-858E-555A-7AAF-2D3EF48ED735}"/>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a:stretch/>
        </p:blipFill>
        <p:spPr>
          <a:xfrm>
            <a:off x="196714" y="3514856"/>
            <a:ext cx="5799477" cy="2792626"/>
          </a:xfrm>
          <a:prstGeom prst="rect">
            <a:avLst/>
          </a:prstGeom>
        </p:spPr>
      </p:pic>
      <p:pic>
        <p:nvPicPr>
          <p:cNvPr id="10" name="תמונה 9" descr="תמונה שמכילה בחוץ, כביש, גלגל, אדם&#10;&#10;התיאור נוצר באופן אוטומטי">
            <a:extLst>
              <a:ext uri="{FF2B5EF4-FFF2-40B4-BE49-F238E27FC236}">
                <a16:creationId xmlns:a16="http://schemas.microsoft.com/office/drawing/2014/main" id="{18867381-1E12-591A-822E-0F056B4AD43E}"/>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3"/>
          <a:stretch/>
        </p:blipFill>
        <p:spPr>
          <a:xfrm>
            <a:off x="6195810" y="3514855"/>
            <a:ext cx="5796945" cy="2792626"/>
          </a:xfrm>
          <a:prstGeom prst="rect">
            <a:avLst/>
          </a:prstGeom>
        </p:spPr>
      </p:pic>
    </p:spTree>
    <p:extLst>
      <p:ext uri="{BB962C8B-B14F-4D97-AF65-F5344CB8AC3E}">
        <p14:creationId xmlns:p14="http://schemas.microsoft.com/office/powerpoint/2010/main" val="3035661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BD8790F-B4C9-7A95-1638-93E41B28567E}"/>
              </a:ext>
            </a:extLst>
          </p:cNvPr>
          <p:cNvSpPr>
            <a:spLocks noGrp="1"/>
          </p:cNvSpPr>
          <p:nvPr>
            <p:ph type="title"/>
          </p:nvPr>
        </p:nvSpPr>
        <p:spPr>
          <a:xfrm>
            <a:off x="930965" y="2766218"/>
            <a:ext cx="10515600" cy="1325563"/>
          </a:xfrm>
        </p:spPr>
        <p:txBody>
          <a:bodyPr>
            <a:normAutofit/>
          </a:bodyPr>
          <a:lstStyle/>
          <a:p>
            <a:pPr algn="ctr"/>
            <a:r>
              <a:rPr lang="he-IL" sz="4000" dirty="0"/>
              <a:t>איך ספורטאי עם רגל אחת קופץ לרוחק?</a:t>
            </a:r>
          </a:p>
        </p:txBody>
      </p:sp>
    </p:spTree>
    <p:extLst>
      <p:ext uri="{BB962C8B-B14F-4D97-AF65-F5344CB8AC3E}">
        <p14:creationId xmlns:p14="http://schemas.microsoft.com/office/powerpoint/2010/main" val="272651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מדיה מקוונת 2" title="Markus Rehm: The Record Chaser and Blade Jumper | Para Athletics | Paralympic Games">
            <a:hlinkClick r:id="" action="ppaction://media"/>
            <a:extLst>
              <a:ext uri="{FF2B5EF4-FFF2-40B4-BE49-F238E27FC236}">
                <a16:creationId xmlns:a16="http://schemas.microsoft.com/office/drawing/2014/main" id="{4267FF2C-80FB-5896-B569-38EF9CED98A1}"/>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Tree>
    <p:extLst>
      <p:ext uri="{BB962C8B-B14F-4D97-AF65-F5344CB8AC3E}">
        <p14:creationId xmlns:p14="http://schemas.microsoft.com/office/powerpoint/2010/main" val="2498497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A7142364-366A-45D0-9A18-8C34033CC25D}"/>
              </a:ext>
            </a:extLst>
          </p:cNvPr>
          <p:cNvSpPr/>
          <p:nvPr/>
        </p:nvSpPr>
        <p:spPr>
          <a:xfrm>
            <a:off x="2924175" y="2324100"/>
            <a:ext cx="634365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 name="מלבן 3">
            <a:extLst>
              <a:ext uri="{FF2B5EF4-FFF2-40B4-BE49-F238E27FC236}">
                <a16:creationId xmlns:a16="http://schemas.microsoft.com/office/drawing/2014/main" id="{4E5746D5-5169-414D-AB81-A1287D408357}"/>
              </a:ext>
            </a:extLst>
          </p:cNvPr>
          <p:cNvSpPr/>
          <p:nvPr/>
        </p:nvSpPr>
        <p:spPr>
          <a:xfrm>
            <a:off x="2924175" y="4343401"/>
            <a:ext cx="634365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5" name="תיבת טקסט 4">
            <a:extLst>
              <a:ext uri="{FF2B5EF4-FFF2-40B4-BE49-F238E27FC236}">
                <a16:creationId xmlns:a16="http://schemas.microsoft.com/office/drawing/2014/main" id="{C540370A-136B-4962-B14E-859DD75CE60E}"/>
              </a:ext>
            </a:extLst>
          </p:cNvPr>
          <p:cNvSpPr txBox="1"/>
          <p:nvPr/>
        </p:nvSpPr>
        <p:spPr>
          <a:xfrm>
            <a:off x="2924175" y="3013501"/>
            <a:ext cx="6343650" cy="830997"/>
          </a:xfrm>
          <a:prstGeom prst="rect">
            <a:avLst/>
          </a:prstGeom>
          <a:noFill/>
        </p:spPr>
        <p:txBody>
          <a:bodyPr wrap="square" rtlCol="0">
            <a:spAutoFit/>
          </a:bodyPr>
          <a:lstStyle/>
          <a:p>
            <a:pPr algn="ctr"/>
            <a:r>
              <a:rPr lang="he-IL" sz="4800" b="1" dirty="0">
                <a:solidFill>
                  <a:schemeClr val="bg1"/>
                </a:solidFill>
                <a:latin typeface="Calibri" panose="020F0502020204030204" pitchFamily="34" charset="0"/>
                <a:cs typeface="Calibri" panose="020F0502020204030204" pitchFamily="34" charset="0"/>
              </a:rPr>
              <a:t>סיכום</a:t>
            </a:r>
            <a:endParaRPr lang="en-IL" sz="48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3292690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012027C7-3300-4870-82D7-3298DB55092C}"/>
              </a:ext>
            </a:extLst>
          </p:cNvPr>
          <p:cNvSpPr txBox="1"/>
          <p:nvPr/>
        </p:nvSpPr>
        <p:spPr>
          <a:xfrm>
            <a:off x="7200900" y="1909143"/>
            <a:ext cx="4581898" cy="2499467"/>
          </a:xfrm>
          <a:prstGeom prst="rect">
            <a:avLst/>
          </a:prstGeom>
          <a:noFill/>
        </p:spPr>
        <p:txBody>
          <a:bodyPr wrap="square" rtlCol="0">
            <a:spAutoFit/>
          </a:bodyPr>
          <a:lstStyle/>
          <a:p>
            <a:pPr>
              <a:lnSpc>
                <a:spcPct val="150000"/>
              </a:lnSpc>
            </a:pPr>
            <a:r>
              <a:rPr lang="he-IL" sz="3600" dirty="0">
                <a:solidFill>
                  <a:srgbClr val="002060"/>
                </a:solidFill>
                <a:latin typeface="Calibri" panose="020F0502020204030204" pitchFamily="34" charset="0"/>
                <a:cs typeface="Calibri" panose="020F0502020204030204" pitchFamily="34" charset="0"/>
              </a:rPr>
              <a:t>צפו בסרטון  ורשמו בסוף מילה אחת שעולה לכם מהצפייה</a:t>
            </a:r>
            <a:endParaRPr lang="en-IL" sz="3600" dirty="0">
              <a:solidFill>
                <a:srgbClr val="002060"/>
              </a:solidFill>
              <a:latin typeface="Calibri" panose="020F0502020204030204" pitchFamily="34" charset="0"/>
              <a:cs typeface="Calibri" panose="020F0502020204030204" pitchFamily="34" charset="0"/>
            </a:endParaRPr>
          </a:p>
        </p:txBody>
      </p:sp>
      <p:pic>
        <p:nvPicPr>
          <p:cNvPr id="3" name="תמונה 2" descr="תמונה שמכילה לבוש, פני אדם, כסא, אדם&#10;&#10;התיאור נוצר באופן אוטומטי">
            <a:extLst>
              <a:ext uri="{FF2B5EF4-FFF2-40B4-BE49-F238E27FC236}">
                <a16:creationId xmlns:a16="http://schemas.microsoft.com/office/drawing/2014/main" id="{09DA5C20-6825-BCC5-A984-9CDC6AAD7DA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9201" y="352343"/>
            <a:ext cx="6488667" cy="5666319"/>
          </a:xfrm>
          <a:prstGeom prst="rect">
            <a:avLst/>
          </a:prstGeom>
        </p:spPr>
      </p:pic>
    </p:spTree>
    <p:extLst>
      <p:ext uri="{BB962C8B-B14F-4D97-AF65-F5344CB8AC3E}">
        <p14:creationId xmlns:p14="http://schemas.microsoft.com/office/powerpoint/2010/main" val="97188700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מדיה מקוונת 1" title="We're The Superhumans | Rio Paralympics 2016 Trailer">
            <a:hlinkClick r:id="" action="ppaction://media"/>
            <a:extLst>
              <a:ext uri="{FF2B5EF4-FFF2-40B4-BE49-F238E27FC236}">
                <a16:creationId xmlns:a16="http://schemas.microsoft.com/office/drawing/2014/main" id="{7721B7FA-5C5D-36BF-CE01-7A77F92CD596}"/>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Tree>
    <p:extLst>
      <p:ext uri="{BB962C8B-B14F-4D97-AF65-F5344CB8AC3E}">
        <p14:creationId xmlns:p14="http://schemas.microsoft.com/office/powerpoint/2010/main" val="197362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תיבת טקסט 3">
            <a:extLst>
              <a:ext uri="{FF2B5EF4-FFF2-40B4-BE49-F238E27FC236}">
                <a16:creationId xmlns:a16="http://schemas.microsoft.com/office/drawing/2014/main" id="{012027C7-3300-4870-82D7-3298DB55092C}"/>
              </a:ext>
            </a:extLst>
          </p:cNvPr>
          <p:cNvSpPr txBox="1"/>
          <p:nvPr/>
        </p:nvSpPr>
        <p:spPr>
          <a:xfrm>
            <a:off x="7200900" y="1909143"/>
            <a:ext cx="4581898" cy="2499467"/>
          </a:xfrm>
          <a:prstGeom prst="rect">
            <a:avLst/>
          </a:prstGeom>
          <a:noFill/>
        </p:spPr>
        <p:txBody>
          <a:bodyPr wrap="square" rtlCol="0">
            <a:spAutoFit/>
          </a:bodyPr>
          <a:lstStyle/>
          <a:p>
            <a:pPr>
              <a:lnSpc>
                <a:spcPct val="150000"/>
              </a:lnSpc>
            </a:pPr>
            <a:r>
              <a:rPr lang="he-IL" sz="3600" dirty="0">
                <a:solidFill>
                  <a:srgbClr val="002060"/>
                </a:solidFill>
                <a:latin typeface="Calibri" panose="020F0502020204030204" pitchFamily="34" charset="0"/>
                <a:cs typeface="Calibri" panose="020F0502020204030204" pitchFamily="34" charset="0"/>
              </a:rPr>
              <a:t>צפו בסרטון  ורשמו בסוף מילה אחת שעולה לכם מהצפייה</a:t>
            </a:r>
            <a:endParaRPr lang="en-IL" sz="3600" dirty="0">
              <a:solidFill>
                <a:srgbClr val="002060"/>
              </a:solidFill>
              <a:latin typeface="Calibri" panose="020F0502020204030204" pitchFamily="34" charset="0"/>
              <a:cs typeface="Calibri" panose="020F0502020204030204" pitchFamily="34" charset="0"/>
            </a:endParaRPr>
          </a:p>
        </p:txBody>
      </p:sp>
      <p:pic>
        <p:nvPicPr>
          <p:cNvPr id="3" name="תמונה 2" descr="תמונה שמכילה לבוש, פני אדם, כסא, אדם&#10;&#10;התיאור נוצר באופן אוטומטי">
            <a:extLst>
              <a:ext uri="{FF2B5EF4-FFF2-40B4-BE49-F238E27FC236}">
                <a16:creationId xmlns:a16="http://schemas.microsoft.com/office/drawing/2014/main" id="{09DA5C20-6825-BCC5-A984-9CDC6AAD7DA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09201" y="352343"/>
            <a:ext cx="6488667" cy="5666319"/>
          </a:xfrm>
          <a:prstGeom prst="rect">
            <a:avLst/>
          </a:prstGeom>
        </p:spPr>
      </p:pic>
    </p:spTree>
    <p:extLst>
      <p:ext uri="{BB962C8B-B14F-4D97-AF65-F5344CB8AC3E}">
        <p14:creationId xmlns:p14="http://schemas.microsoft.com/office/powerpoint/2010/main" val="35839635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קבוצה 5">
            <a:extLst>
              <a:ext uri="{FF2B5EF4-FFF2-40B4-BE49-F238E27FC236}">
                <a16:creationId xmlns:a16="http://schemas.microsoft.com/office/drawing/2014/main" id="{7C04B026-92CC-4B15-ACE0-872376447204}"/>
              </a:ext>
            </a:extLst>
          </p:cNvPr>
          <p:cNvGrpSpPr/>
          <p:nvPr/>
        </p:nvGrpSpPr>
        <p:grpSpPr>
          <a:xfrm>
            <a:off x="1216847" y="719666"/>
            <a:ext cx="9531880" cy="5276185"/>
            <a:chOff x="1216847" y="719666"/>
            <a:chExt cx="9531880" cy="5276185"/>
          </a:xfrm>
        </p:grpSpPr>
        <p:sp>
          <p:nvSpPr>
            <p:cNvPr id="7" name="צורה חופשית: צורה 6">
              <a:extLst>
                <a:ext uri="{FF2B5EF4-FFF2-40B4-BE49-F238E27FC236}">
                  <a16:creationId xmlns:a16="http://schemas.microsoft.com/office/drawing/2014/main" id="{63841113-B511-4A6C-ADA6-DC1EC578EF5A}"/>
                </a:ext>
              </a:extLst>
            </p:cNvPr>
            <p:cNvSpPr/>
            <p:nvPr/>
          </p:nvSpPr>
          <p:spPr>
            <a:xfrm>
              <a:off x="1216847" y="719666"/>
              <a:ext cx="3114993" cy="5276185"/>
            </a:xfrm>
            <a:custGeom>
              <a:avLst/>
              <a:gdLst>
                <a:gd name="connsiteX0" fmla="*/ 0 w 3114993"/>
                <a:gd name="connsiteY0" fmla="*/ 311499 h 5276185"/>
                <a:gd name="connsiteX1" fmla="*/ 311499 w 3114993"/>
                <a:gd name="connsiteY1" fmla="*/ 0 h 5276185"/>
                <a:gd name="connsiteX2" fmla="*/ 2803494 w 3114993"/>
                <a:gd name="connsiteY2" fmla="*/ 0 h 5276185"/>
                <a:gd name="connsiteX3" fmla="*/ 3114993 w 3114993"/>
                <a:gd name="connsiteY3" fmla="*/ 311499 h 5276185"/>
                <a:gd name="connsiteX4" fmla="*/ 3114993 w 3114993"/>
                <a:gd name="connsiteY4" fmla="*/ 4964686 h 5276185"/>
                <a:gd name="connsiteX5" fmla="*/ 2803494 w 3114993"/>
                <a:gd name="connsiteY5" fmla="*/ 5276185 h 5276185"/>
                <a:gd name="connsiteX6" fmla="*/ 311499 w 3114993"/>
                <a:gd name="connsiteY6" fmla="*/ 5276185 h 5276185"/>
                <a:gd name="connsiteX7" fmla="*/ 0 w 3114993"/>
                <a:gd name="connsiteY7" fmla="*/ 4964686 h 5276185"/>
                <a:gd name="connsiteX8" fmla="*/ 0 w 3114993"/>
                <a:gd name="connsiteY8" fmla="*/ 311499 h 527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4993" h="5276185">
                  <a:moveTo>
                    <a:pt x="0" y="311499"/>
                  </a:moveTo>
                  <a:cubicBezTo>
                    <a:pt x="0" y="139463"/>
                    <a:pt x="139463" y="0"/>
                    <a:pt x="311499" y="0"/>
                  </a:cubicBezTo>
                  <a:lnTo>
                    <a:pt x="2803494" y="0"/>
                  </a:lnTo>
                  <a:cubicBezTo>
                    <a:pt x="2975530" y="0"/>
                    <a:pt x="3114993" y="139463"/>
                    <a:pt x="3114993" y="311499"/>
                  </a:cubicBezTo>
                  <a:lnTo>
                    <a:pt x="3114993" y="4964686"/>
                  </a:lnTo>
                  <a:cubicBezTo>
                    <a:pt x="3114993" y="5136722"/>
                    <a:pt x="2975530" y="5276185"/>
                    <a:pt x="2803494" y="5276185"/>
                  </a:cubicBezTo>
                  <a:lnTo>
                    <a:pt x="311499" y="5276185"/>
                  </a:lnTo>
                  <a:cubicBezTo>
                    <a:pt x="139463" y="5276185"/>
                    <a:pt x="0" y="5136722"/>
                    <a:pt x="0" y="4964686"/>
                  </a:cubicBezTo>
                  <a:lnTo>
                    <a:pt x="0" y="311499"/>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433832" tIns="2544306" rIns="433832" bIns="1489069" numCol="1" spcCol="1270" anchor="ctr" anchorCtr="0">
              <a:noAutofit/>
            </a:bodyPr>
            <a:lstStyle/>
            <a:p>
              <a:pPr marL="0" lvl="0" indent="0" algn="ctr" defTabSz="2711450">
                <a:lnSpc>
                  <a:spcPct val="90000"/>
                </a:lnSpc>
                <a:spcBef>
                  <a:spcPct val="0"/>
                </a:spcBef>
                <a:spcAft>
                  <a:spcPct val="35000"/>
                </a:spcAft>
                <a:buNone/>
              </a:pPr>
              <a:endParaRPr lang="en-IL" sz="6100" kern="1200"/>
            </a:p>
          </p:txBody>
        </p:sp>
        <p:sp>
          <p:nvSpPr>
            <p:cNvPr id="8" name="אליפסה 7">
              <a:extLst>
                <a:ext uri="{FF2B5EF4-FFF2-40B4-BE49-F238E27FC236}">
                  <a16:creationId xmlns:a16="http://schemas.microsoft.com/office/drawing/2014/main" id="{2F97D30C-744B-460B-A84A-E752C9E9E624}"/>
                </a:ext>
              </a:extLst>
            </p:cNvPr>
            <p:cNvSpPr/>
            <p:nvPr/>
          </p:nvSpPr>
          <p:spPr>
            <a:xfrm>
              <a:off x="1895859" y="1036237"/>
              <a:ext cx="1756969" cy="1756969"/>
            </a:xfrm>
            <a:prstGeom prst="ellipse">
              <a:avLst/>
            </a:prstGeom>
          </p:spPr>
          <p:style>
            <a:lnRef idx="2">
              <a:schemeClr val="lt1">
                <a:hueOff val="0"/>
                <a:satOff val="0"/>
                <a:lumOff val="0"/>
                <a:alphaOff val="0"/>
              </a:schemeClr>
            </a:lnRef>
            <a:fillRef idx="1">
              <a:schemeClr val="accent5">
                <a:tint val="50000"/>
                <a:hueOff val="0"/>
                <a:satOff val="0"/>
                <a:lumOff val="0"/>
                <a:alphaOff val="0"/>
              </a:schemeClr>
            </a:fillRef>
            <a:effectRef idx="0">
              <a:schemeClr val="accent5">
                <a:tint val="50000"/>
                <a:hueOff val="0"/>
                <a:satOff val="0"/>
                <a:lumOff val="0"/>
                <a:alphaOff val="0"/>
              </a:schemeClr>
            </a:effectRef>
            <a:fontRef idx="minor">
              <a:schemeClr val="lt1">
                <a:hueOff val="0"/>
                <a:satOff val="0"/>
                <a:lumOff val="0"/>
                <a:alphaOff val="0"/>
              </a:schemeClr>
            </a:fontRef>
          </p:style>
          <p:txBody>
            <a:bodyPr/>
            <a:lstStyle/>
            <a:p>
              <a:endParaRPr lang="he-IL"/>
            </a:p>
          </p:txBody>
        </p:sp>
        <p:sp>
          <p:nvSpPr>
            <p:cNvPr id="9" name="צורה חופשית: צורה 8">
              <a:extLst>
                <a:ext uri="{FF2B5EF4-FFF2-40B4-BE49-F238E27FC236}">
                  <a16:creationId xmlns:a16="http://schemas.microsoft.com/office/drawing/2014/main" id="{59D1DB64-3976-446E-8726-645D5A312AEA}"/>
                </a:ext>
              </a:extLst>
            </p:cNvPr>
            <p:cNvSpPr/>
            <p:nvPr/>
          </p:nvSpPr>
          <p:spPr>
            <a:xfrm>
              <a:off x="4425290" y="719666"/>
              <a:ext cx="3114993" cy="5276185"/>
            </a:xfrm>
            <a:custGeom>
              <a:avLst/>
              <a:gdLst>
                <a:gd name="connsiteX0" fmla="*/ 0 w 3114993"/>
                <a:gd name="connsiteY0" fmla="*/ 311499 h 5276185"/>
                <a:gd name="connsiteX1" fmla="*/ 311499 w 3114993"/>
                <a:gd name="connsiteY1" fmla="*/ 0 h 5276185"/>
                <a:gd name="connsiteX2" fmla="*/ 2803494 w 3114993"/>
                <a:gd name="connsiteY2" fmla="*/ 0 h 5276185"/>
                <a:gd name="connsiteX3" fmla="*/ 3114993 w 3114993"/>
                <a:gd name="connsiteY3" fmla="*/ 311499 h 5276185"/>
                <a:gd name="connsiteX4" fmla="*/ 3114993 w 3114993"/>
                <a:gd name="connsiteY4" fmla="*/ 4964686 h 5276185"/>
                <a:gd name="connsiteX5" fmla="*/ 2803494 w 3114993"/>
                <a:gd name="connsiteY5" fmla="*/ 5276185 h 5276185"/>
                <a:gd name="connsiteX6" fmla="*/ 311499 w 3114993"/>
                <a:gd name="connsiteY6" fmla="*/ 5276185 h 5276185"/>
                <a:gd name="connsiteX7" fmla="*/ 0 w 3114993"/>
                <a:gd name="connsiteY7" fmla="*/ 4964686 h 5276185"/>
                <a:gd name="connsiteX8" fmla="*/ 0 w 3114993"/>
                <a:gd name="connsiteY8" fmla="*/ 311499 h 527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4993" h="5276185">
                  <a:moveTo>
                    <a:pt x="0" y="311499"/>
                  </a:moveTo>
                  <a:cubicBezTo>
                    <a:pt x="0" y="139463"/>
                    <a:pt x="139463" y="0"/>
                    <a:pt x="311499" y="0"/>
                  </a:cubicBezTo>
                  <a:lnTo>
                    <a:pt x="2803494" y="0"/>
                  </a:lnTo>
                  <a:cubicBezTo>
                    <a:pt x="2975530" y="0"/>
                    <a:pt x="3114993" y="139463"/>
                    <a:pt x="3114993" y="311499"/>
                  </a:cubicBezTo>
                  <a:lnTo>
                    <a:pt x="3114993" y="4964686"/>
                  </a:lnTo>
                  <a:cubicBezTo>
                    <a:pt x="3114993" y="5136722"/>
                    <a:pt x="2975530" y="5276185"/>
                    <a:pt x="2803494" y="5276185"/>
                  </a:cubicBezTo>
                  <a:lnTo>
                    <a:pt x="311499" y="5276185"/>
                  </a:lnTo>
                  <a:cubicBezTo>
                    <a:pt x="139463" y="5276185"/>
                    <a:pt x="0" y="5136722"/>
                    <a:pt x="0" y="4964686"/>
                  </a:cubicBezTo>
                  <a:lnTo>
                    <a:pt x="0" y="311499"/>
                  </a:lnTo>
                  <a:close/>
                </a:path>
              </a:pathLst>
            </a:custGeom>
          </p:spPr>
          <p:style>
            <a:lnRef idx="2">
              <a:schemeClr val="lt1">
                <a:hueOff val="0"/>
                <a:satOff val="0"/>
                <a:lumOff val="0"/>
                <a:alphaOff val="0"/>
              </a:schemeClr>
            </a:lnRef>
            <a:fillRef idx="1">
              <a:schemeClr val="accent5">
                <a:hueOff val="-3379271"/>
                <a:satOff val="-8710"/>
                <a:lumOff val="-5883"/>
                <a:alphaOff val="0"/>
              </a:schemeClr>
            </a:fillRef>
            <a:effectRef idx="0">
              <a:schemeClr val="accent5">
                <a:hueOff val="-3379271"/>
                <a:satOff val="-8710"/>
                <a:lumOff val="-5883"/>
                <a:alphaOff val="0"/>
              </a:schemeClr>
            </a:effectRef>
            <a:fontRef idx="minor">
              <a:schemeClr val="lt1"/>
            </a:fontRef>
          </p:style>
          <p:txBody>
            <a:bodyPr spcFirstLastPara="0" vert="horz" wrap="square" lIns="433832" tIns="2544306" rIns="433832" bIns="1489069" numCol="1" spcCol="1270" anchor="ctr" anchorCtr="0">
              <a:noAutofit/>
            </a:bodyPr>
            <a:lstStyle/>
            <a:p>
              <a:pPr marL="0" lvl="0" indent="0" algn="ctr" defTabSz="2711450">
                <a:lnSpc>
                  <a:spcPct val="90000"/>
                </a:lnSpc>
                <a:spcBef>
                  <a:spcPct val="0"/>
                </a:spcBef>
                <a:spcAft>
                  <a:spcPct val="35000"/>
                </a:spcAft>
                <a:buNone/>
              </a:pPr>
              <a:endParaRPr lang="en-IL" sz="6100" kern="1200"/>
            </a:p>
          </p:txBody>
        </p:sp>
        <p:sp>
          <p:nvSpPr>
            <p:cNvPr id="10" name="אליפסה 9">
              <a:extLst>
                <a:ext uri="{FF2B5EF4-FFF2-40B4-BE49-F238E27FC236}">
                  <a16:creationId xmlns:a16="http://schemas.microsoft.com/office/drawing/2014/main" id="{BF2F13CA-80A4-44BA-8495-C79FD60A87E5}"/>
                </a:ext>
              </a:extLst>
            </p:cNvPr>
            <p:cNvSpPr/>
            <p:nvPr/>
          </p:nvSpPr>
          <p:spPr>
            <a:xfrm>
              <a:off x="5104302" y="1036237"/>
              <a:ext cx="1756969" cy="1756969"/>
            </a:xfrm>
            <a:prstGeom prst="ellipse">
              <a:avLst/>
            </a:prstGeom>
          </p:spPr>
          <p:style>
            <a:lnRef idx="2">
              <a:schemeClr val="lt1">
                <a:hueOff val="0"/>
                <a:satOff val="0"/>
                <a:lumOff val="0"/>
                <a:alphaOff val="0"/>
              </a:schemeClr>
            </a:lnRef>
            <a:fillRef idx="1">
              <a:schemeClr val="accent5">
                <a:tint val="50000"/>
                <a:hueOff val="-3364820"/>
                <a:satOff val="-11474"/>
                <a:lumOff val="-1911"/>
                <a:alphaOff val="0"/>
              </a:schemeClr>
            </a:fillRef>
            <a:effectRef idx="0">
              <a:schemeClr val="accent5">
                <a:tint val="50000"/>
                <a:hueOff val="-3364820"/>
                <a:satOff val="-11474"/>
                <a:lumOff val="-1911"/>
                <a:alphaOff val="0"/>
              </a:schemeClr>
            </a:effectRef>
            <a:fontRef idx="minor">
              <a:schemeClr val="lt1">
                <a:hueOff val="0"/>
                <a:satOff val="0"/>
                <a:lumOff val="0"/>
                <a:alphaOff val="0"/>
              </a:schemeClr>
            </a:fontRef>
          </p:style>
          <p:txBody>
            <a:bodyPr/>
            <a:lstStyle/>
            <a:p>
              <a:endParaRPr lang="he-IL"/>
            </a:p>
          </p:txBody>
        </p:sp>
        <p:sp>
          <p:nvSpPr>
            <p:cNvPr id="11" name="צורה חופשית: צורה 10">
              <a:extLst>
                <a:ext uri="{FF2B5EF4-FFF2-40B4-BE49-F238E27FC236}">
                  <a16:creationId xmlns:a16="http://schemas.microsoft.com/office/drawing/2014/main" id="{D32F3F26-F874-4459-A12C-5B96FF40442E}"/>
                </a:ext>
              </a:extLst>
            </p:cNvPr>
            <p:cNvSpPr/>
            <p:nvPr/>
          </p:nvSpPr>
          <p:spPr>
            <a:xfrm>
              <a:off x="7633734" y="719666"/>
              <a:ext cx="3114993" cy="5276185"/>
            </a:xfrm>
            <a:custGeom>
              <a:avLst/>
              <a:gdLst>
                <a:gd name="connsiteX0" fmla="*/ 0 w 3114993"/>
                <a:gd name="connsiteY0" fmla="*/ 311499 h 5276185"/>
                <a:gd name="connsiteX1" fmla="*/ 311499 w 3114993"/>
                <a:gd name="connsiteY1" fmla="*/ 0 h 5276185"/>
                <a:gd name="connsiteX2" fmla="*/ 2803494 w 3114993"/>
                <a:gd name="connsiteY2" fmla="*/ 0 h 5276185"/>
                <a:gd name="connsiteX3" fmla="*/ 3114993 w 3114993"/>
                <a:gd name="connsiteY3" fmla="*/ 311499 h 5276185"/>
                <a:gd name="connsiteX4" fmla="*/ 3114993 w 3114993"/>
                <a:gd name="connsiteY4" fmla="*/ 4964686 h 5276185"/>
                <a:gd name="connsiteX5" fmla="*/ 2803494 w 3114993"/>
                <a:gd name="connsiteY5" fmla="*/ 5276185 h 5276185"/>
                <a:gd name="connsiteX6" fmla="*/ 311499 w 3114993"/>
                <a:gd name="connsiteY6" fmla="*/ 5276185 h 5276185"/>
                <a:gd name="connsiteX7" fmla="*/ 0 w 3114993"/>
                <a:gd name="connsiteY7" fmla="*/ 4964686 h 5276185"/>
                <a:gd name="connsiteX8" fmla="*/ 0 w 3114993"/>
                <a:gd name="connsiteY8" fmla="*/ 311499 h 5276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114993" h="5276185">
                  <a:moveTo>
                    <a:pt x="0" y="311499"/>
                  </a:moveTo>
                  <a:cubicBezTo>
                    <a:pt x="0" y="139463"/>
                    <a:pt x="139463" y="0"/>
                    <a:pt x="311499" y="0"/>
                  </a:cubicBezTo>
                  <a:lnTo>
                    <a:pt x="2803494" y="0"/>
                  </a:lnTo>
                  <a:cubicBezTo>
                    <a:pt x="2975530" y="0"/>
                    <a:pt x="3114993" y="139463"/>
                    <a:pt x="3114993" y="311499"/>
                  </a:cubicBezTo>
                  <a:lnTo>
                    <a:pt x="3114993" y="4964686"/>
                  </a:lnTo>
                  <a:cubicBezTo>
                    <a:pt x="3114993" y="5136722"/>
                    <a:pt x="2975530" y="5276185"/>
                    <a:pt x="2803494" y="5276185"/>
                  </a:cubicBezTo>
                  <a:lnTo>
                    <a:pt x="311499" y="5276185"/>
                  </a:lnTo>
                  <a:cubicBezTo>
                    <a:pt x="139463" y="5276185"/>
                    <a:pt x="0" y="5136722"/>
                    <a:pt x="0" y="4964686"/>
                  </a:cubicBezTo>
                  <a:lnTo>
                    <a:pt x="0" y="311499"/>
                  </a:lnTo>
                  <a:close/>
                </a:path>
              </a:pathLst>
            </a:custGeom>
          </p:spPr>
          <p:style>
            <a:lnRef idx="2">
              <a:schemeClr val="lt1">
                <a:hueOff val="0"/>
                <a:satOff val="0"/>
                <a:lumOff val="0"/>
                <a:alphaOff val="0"/>
              </a:schemeClr>
            </a:lnRef>
            <a:fillRef idx="1">
              <a:schemeClr val="accent5">
                <a:hueOff val="-6758543"/>
                <a:satOff val="-17419"/>
                <a:lumOff val="-11765"/>
                <a:alphaOff val="0"/>
              </a:schemeClr>
            </a:fillRef>
            <a:effectRef idx="0">
              <a:schemeClr val="accent5">
                <a:hueOff val="-6758543"/>
                <a:satOff val="-17419"/>
                <a:lumOff val="-11765"/>
                <a:alphaOff val="0"/>
              </a:schemeClr>
            </a:effectRef>
            <a:fontRef idx="minor">
              <a:schemeClr val="lt1"/>
            </a:fontRef>
          </p:style>
          <p:txBody>
            <a:bodyPr spcFirstLastPara="0" vert="horz" wrap="square" lIns="433832" tIns="2544306" rIns="433832" bIns="1489069" numCol="1" spcCol="1270" anchor="ctr" anchorCtr="0">
              <a:noAutofit/>
            </a:bodyPr>
            <a:lstStyle/>
            <a:p>
              <a:pPr marL="0" lvl="0" indent="0" algn="ctr" defTabSz="2711450">
                <a:lnSpc>
                  <a:spcPct val="90000"/>
                </a:lnSpc>
                <a:spcBef>
                  <a:spcPct val="0"/>
                </a:spcBef>
                <a:spcAft>
                  <a:spcPct val="35000"/>
                </a:spcAft>
                <a:buNone/>
              </a:pPr>
              <a:endParaRPr lang="en-IL" sz="6100" kern="1200"/>
            </a:p>
          </p:txBody>
        </p:sp>
        <p:sp>
          <p:nvSpPr>
            <p:cNvPr id="12" name="אליפסה 11">
              <a:extLst>
                <a:ext uri="{FF2B5EF4-FFF2-40B4-BE49-F238E27FC236}">
                  <a16:creationId xmlns:a16="http://schemas.microsoft.com/office/drawing/2014/main" id="{E76F6C6D-ED8B-49BD-A594-6736BD4A7EF1}"/>
                </a:ext>
              </a:extLst>
            </p:cNvPr>
            <p:cNvSpPr/>
            <p:nvPr/>
          </p:nvSpPr>
          <p:spPr>
            <a:xfrm>
              <a:off x="8312746" y="1036237"/>
              <a:ext cx="1756969" cy="1756969"/>
            </a:xfrm>
            <a:prstGeom prst="ellipse">
              <a:avLst/>
            </a:prstGeom>
          </p:spPr>
          <p:style>
            <a:lnRef idx="2">
              <a:schemeClr val="lt1">
                <a:hueOff val="0"/>
                <a:satOff val="0"/>
                <a:lumOff val="0"/>
                <a:alphaOff val="0"/>
              </a:schemeClr>
            </a:lnRef>
            <a:fillRef idx="1">
              <a:schemeClr val="accent5">
                <a:tint val="50000"/>
                <a:hueOff val="-6729641"/>
                <a:satOff val="-22947"/>
                <a:lumOff val="-3823"/>
                <a:alphaOff val="0"/>
              </a:schemeClr>
            </a:fillRef>
            <a:effectRef idx="0">
              <a:schemeClr val="accent5">
                <a:tint val="50000"/>
                <a:hueOff val="-6729641"/>
                <a:satOff val="-22947"/>
                <a:lumOff val="-3823"/>
                <a:alphaOff val="0"/>
              </a:schemeClr>
            </a:effectRef>
            <a:fontRef idx="minor">
              <a:schemeClr val="lt1">
                <a:hueOff val="0"/>
                <a:satOff val="0"/>
                <a:lumOff val="0"/>
                <a:alphaOff val="0"/>
              </a:schemeClr>
            </a:fontRef>
          </p:style>
          <p:txBody>
            <a:bodyPr/>
            <a:lstStyle/>
            <a:p>
              <a:endParaRPr lang="he-IL"/>
            </a:p>
          </p:txBody>
        </p:sp>
      </p:grpSp>
      <p:sp>
        <p:nvSpPr>
          <p:cNvPr id="2" name="תיבת טקסט 1">
            <a:extLst>
              <a:ext uri="{FF2B5EF4-FFF2-40B4-BE49-F238E27FC236}">
                <a16:creationId xmlns:a16="http://schemas.microsoft.com/office/drawing/2014/main" id="{6842C8D9-0E19-4044-90CB-A76BD7146574}"/>
              </a:ext>
            </a:extLst>
          </p:cNvPr>
          <p:cNvSpPr txBox="1"/>
          <p:nvPr/>
        </p:nvSpPr>
        <p:spPr>
          <a:xfrm>
            <a:off x="7570259" y="3055482"/>
            <a:ext cx="3241942" cy="2246769"/>
          </a:xfrm>
          <a:prstGeom prst="rect">
            <a:avLst/>
          </a:prstGeom>
          <a:noFill/>
        </p:spPr>
        <p:txBody>
          <a:bodyPr wrap="square" rtlCol="0">
            <a:spAutoFit/>
          </a:bodyPr>
          <a:lstStyle/>
          <a:p>
            <a:pPr algn="ctr"/>
            <a:r>
              <a:rPr lang="he-IL" sz="2800" dirty="0">
                <a:solidFill>
                  <a:srgbClr val="002060"/>
                </a:solidFill>
                <a:latin typeface="Calibri" panose="020F0502020204030204" pitchFamily="34" charset="0"/>
                <a:cs typeface="Calibri" panose="020F0502020204030204" pitchFamily="34" charset="0"/>
              </a:rPr>
              <a:t>לשילוב ילדים עם מוגבלות בפעילות ספורטיבית </a:t>
            </a:r>
          </a:p>
          <a:p>
            <a:pPr algn="ctr"/>
            <a:r>
              <a:rPr lang="he-IL" sz="2800" dirty="0">
                <a:solidFill>
                  <a:srgbClr val="002060"/>
                </a:solidFill>
                <a:latin typeface="Calibri" panose="020F0502020204030204" pitchFamily="34" charset="0"/>
                <a:cs typeface="Calibri" panose="020F0502020204030204" pitchFamily="34" charset="0"/>
              </a:rPr>
              <a:t>ניתן לפנות ללימור</a:t>
            </a:r>
          </a:p>
          <a:p>
            <a:pPr algn="ctr"/>
            <a:r>
              <a:rPr lang="en-US" sz="2800" dirty="0">
                <a:solidFill>
                  <a:srgbClr val="002060"/>
                </a:solidFill>
                <a:latin typeface="Calibri" panose="020F0502020204030204" pitchFamily="34" charset="0"/>
                <a:cs typeface="Calibri" panose="020F0502020204030204" pitchFamily="34" charset="0"/>
              </a:rPr>
              <a:t>limor@isad.org.il</a:t>
            </a:r>
            <a:endParaRPr lang="en-IL" sz="2800" dirty="0">
              <a:solidFill>
                <a:srgbClr val="002060"/>
              </a:solidFill>
              <a:latin typeface="Calibri" panose="020F0502020204030204" pitchFamily="34" charset="0"/>
              <a:cs typeface="Calibri" panose="020F0502020204030204" pitchFamily="34" charset="0"/>
            </a:endParaRPr>
          </a:p>
        </p:txBody>
      </p:sp>
      <p:sp>
        <p:nvSpPr>
          <p:cNvPr id="3" name="תיבת טקסט 2">
            <a:extLst>
              <a:ext uri="{FF2B5EF4-FFF2-40B4-BE49-F238E27FC236}">
                <a16:creationId xmlns:a16="http://schemas.microsoft.com/office/drawing/2014/main" id="{4D8175CC-B784-4E07-8A50-C4B77EA6CCBE}"/>
              </a:ext>
            </a:extLst>
          </p:cNvPr>
          <p:cNvSpPr txBox="1"/>
          <p:nvPr/>
        </p:nvSpPr>
        <p:spPr>
          <a:xfrm>
            <a:off x="4259168" y="3055482"/>
            <a:ext cx="3600994" cy="954107"/>
          </a:xfrm>
          <a:prstGeom prst="rect">
            <a:avLst/>
          </a:prstGeom>
          <a:noFill/>
        </p:spPr>
        <p:txBody>
          <a:bodyPr wrap="square" rtlCol="0">
            <a:spAutoFit/>
          </a:bodyPr>
          <a:lstStyle/>
          <a:p>
            <a:pPr algn="ctr"/>
            <a:r>
              <a:rPr lang="he-IL" sz="2800" dirty="0">
                <a:solidFill>
                  <a:srgbClr val="002060"/>
                </a:solidFill>
                <a:latin typeface="Calibri" panose="020F0502020204030204" pitchFamily="34" charset="0"/>
                <a:cs typeface="Calibri" panose="020F0502020204030204" pitchFamily="34" charset="0"/>
              </a:rPr>
              <a:t>למידע נוסף:</a:t>
            </a:r>
          </a:p>
          <a:p>
            <a:pPr algn="ctr"/>
            <a:r>
              <a:rPr lang="en-US" sz="2800" dirty="0">
                <a:solidFill>
                  <a:srgbClr val="002060"/>
                </a:solidFill>
                <a:latin typeface="Calibri" panose="020F0502020204030204" pitchFamily="34" charset="0"/>
                <a:cs typeface="Calibri" panose="020F0502020204030204" pitchFamily="34" charset="0"/>
              </a:rPr>
              <a:t>Isad.org.il</a:t>
            </a:r>
            <a:endParaRPr lang="en-IL" sz="2800" dirty="0">
              <a:solidFill>
                <a:srgbClr val="002060"/>
              </a:solidFill>
              <a:latin typeface="Calibri" panose="020F0502020204030204" pitchFamily="34" charset="0"/>
              <a:cs typeface="Calibri" panose="020F0502020204030204" pitchFamily="34" charset="0"/>
            </a:endParaRPr>
          </a:p>
        </p:txBody>
      </p:sp>
      <p:sp>
        <p:nvSpPr>
          <p:cNvPr id="4" name="תיבת טקסט 3">
            <a:extLst>
              <a:ext uri="{FF2B5EF4-FFF2-40B4-BE49-F238E27FC236}">
                <a16:creationId xmlns:a16="http://schemas.microsoft.com/office/drawing/2014/main" id="{A1F5BCEF-D335-45D5-95C8-1BB79DE4BA0B}"/>
              </a:ext>
            </a:extLst>
          </p:cNvPr>
          <p:cNvSpPr txBox="1"/>
          <p:nvPr/>
        </p:nvSpPr>
        <p:spPr>
          <a:xfrm>
            <a:off x="1206558" y="2840038"/>
            <a:ext cx="3114994" cy="2677656"/>
          </a:xfrm>
          <a:prstGeom prst="rect">
            <a:avLst/>
          </a:prstGeom>
          <a:noFill/>
        </p:spPr>
        <p:txBody>
          <a:bodyPr wrap="square" rtlCol="0">
            <a:spAutoFit/>
          </a:bodyPr>
          <a:lstStyle/>
          <a:p>
            <a:pPr algn="ctr"/>
            <a:r>
              <a:rPr lang="he-IL" sz="2800" dirty="0">
                <a:solidFill>
                  <a:srgbClr val="002060"/>
                </a:solidFill>
                <a:latin typeface="Calibri" panose="020F0502020204030204" pitchFamily="34" charset="0"/>
                <a:cs typeface="Calibri" panose="020F0502020204030204" pitchFamily="34" charset="0"/>
              </a:rPr>
              <a:t>לשליחת ברכה לספורטאים הפראלימפיים ופרסומה באתר הוועד הפראלימפי הישראלי</a:t>
            </a:r>
          </a:p>
          <a:p>
            <a:pPr algn="ctr"/>
            <a:r>
              <a:rPr lang="en-US" sz="2800" dirty="0">
                <a:solidFill>
                  <a:srgbClr val="002060"/>
                </a:solidFill>
                <a:latin typeface="Calibri" panose="020F0502020204030204" pitchFamily="34" charset="0"/>
                <a:cs typeface="Calibri" panose="020F0502020204030204" pitchFamily="34" charset="0"/>
              </a:rPr>
              <a:t>keren@isad.org.il</a:t>
            </a:r>
            <a:endParaRPr lang="en-IL" sz="2800" dirty="0">
              <a:solidFill>
                <a:srgbClr val="002060"/>
              </a:solidFill>
              <a:latin typeface="Calibri" panose="020F0502020204030204" pitchFamily="34" charset="0"/>
              <a:cs typeface="Calibri" panose="020F0502020204030204" pitchFamily="34" charset="0"/>
            </a:endParaRPr>
          </a:p>
        </p:txBody>
      </p:sp>
      <p:pic>
        <p:nvPicPr>
          <p:cNvPr id="15" name="גרפיקה 14" descr="כיסא גלגלים חדש">
            <a:extLst>
              <a:ext uri="{FF2B5EF4-FFF2-40B4-BE49-F238E27FC236}">
                <a16:creationId xmlns:a16="http://schemas.microsoft.com/office/drawing/2014/main" id="{437975DE-1EA7-4431-AECF-56B0F1B5269A}"/>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734030" y="1495998"/>
            <a:ext cx="914400" cy="914400"/>
          </a:xfrm>
          <a:prstGeom prst="rect">
            <a:avLst/>
          </a:prstGeom>
        </p:spPr>
      </p:pic>
      <p:pic>
        <p:nvPicPr>
          <p:cNvPr id="17" name="גרפיקה 16" descr="אינטרנט">
            <a:extLst>
              <a:ext uri="{FF2B5EF4-FFF2-40B4-BE49-F238E27FC236}">
                <a16:creationId xmlns:a16="http://schemas.microsoft.com/office/drawing/2014/main" id="{48886E86-2C0D-4683-A488-4F4DE72AB9E3}"/>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602465" y="1503346"/>
            <a:ext cx="914400" cy="914400"/>
          </a:xfrm>
          <a:prstGeom prst="rect">
            <a:avLst/>
          </a:prstGeom>
        </p:spPr>
      </p:pic>
      <p:pic>
        <p:nvPicPr>
          <p:cNvPr id="19" name="גרפיקה 18" descr="פרח ללא גבעול">
            <a:extLst>
              <a:ext uri="{FF2B5EF4-FFF2-40B4-BE49-F238E27FC236}">
                <a16:creationId xmlns:a16="http://schemas.microsoft.com/office/drawing/2014/main" id="{AA2B7FFD-44AD-410D-B8B5-511C319DFDF3}"/>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327953" y="1358932"/>
            <a:ext cx="914400" cy="914400"/>
          </a:xfrm>
          <a:prstGeom prst="rect">
            <a:avLst/>
          </a:prstGeom>
        </p:spPr>
      </p:pic>
    </p:spTree>
    <p:extLst>
      <p:ext uri="{BB962C8B-B14F-4D97-AF65-F5344CB8AC3E}">
        <p14:creationId xmlns:p14="http://schemas.microsoft.com/office/powerpoint/2010/main" val="4101843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מדיה מקוונת 1" title="We're The Superhumans | Rio Paralympics 2016 Trailer">
            <a:hlinkClick r:id="" action="ppaction://media"/>
            <a:extLst>
              <a:ext uri="{FF2B5EF4-FFF2-40B4-BE49-F238E27FC236}">
                <a16:creationId xmlns:a16="http://schemas.microsoft.com/office/drawing/2014/main" id="{7721B7FA-5C5D-36BF-CE01-7A77F92CD596}"/>
              </a:ext>
            </a:extLst>
          </p:cNvPr>
          <p:cNvPicPr>
            <a:picLocks noRot="1" noChangeAspect="1"/>
          </p:cNvPicPr>
          <p:nvPr>
            <a:videoFile r:link="rId1"/>
          </p:nvPr>
        </p:nvPicPr>
        <p:blipFill>
          <a:blip r:embed="rId4"/>
          <a:stretch>
            <a:fillRect/>
          </a:stretch>
        </p:blipFill>
        <p:spPr>
          <a:xfrm>
            <a:off x="22225" y="0"/>
            <a:ext cx="12147550" cy="6858000"/>
          </a:xfrm>
          <a:prstGeom prst="rect">
            <a:avLst/>
          </a:prstGeom>
        </p:spPr>
      </p:pic>
    </p:spTree>
    <p:extLst>
      <p:ext uri="{BB962C8B-B14F-4D97-AF65-F5344CB8AC3E}">
        <p14:creationId xmlns:p14="http://schemas.microsoft.com/office/powerpoint/2010/main" val="3018004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לבן 2">
            <a:extLst>
              <a:ext uri="{FF2B5EF4-FFF2-40B4-BE49-F238E27FC236}">
                <a16:creationId xmlns:a16="http://schemas.microsoft.com/office/drawing/2014/main" id="{A7142364-366A-45D0-9A18-8C34033CC25D}"/>
              </a:ext>
            </a:extLst>
          </p:cNvPr>
          <p:cNvSpPr/>
          <p:nvPr/>
        </p:nvSpPr>
        <p:spPr>
          <a:xfrm>
            <a:off x="2924175" y="2324100"/>
            <a:ext cx="634365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 name="מלבן 3">
            <a:extLst>
              <a:ext uri="{FF2B5EF4-FFF2-40B4-BE49-F238E27FC236}">
                <a16:creationId xmlns:a16="http://schemas.microsoft.com/office/drawing/2014/main" id="{4E5746D5-5169-414D-AB81-A1287D408357}"/>
              </a:ext>
            </a:extLst>
          </p:cNvPr>
          <p:cNvSpPr/>
          <p:nvPr/>
        </p:nvSpPr>
        <p:spPr>
          <a:xfrm>
            <a:off x="2924175" y="4343401"/>
            <a:ext cx="6343650" cy="76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5" name="תיבת טקסט 4">
            <a:extLst>
              <a:ext uri="{FF2B5EF4-FFF2-40B4-BE49-F238E27FC236}">
                <a16:creationId xmlns:a16="http://schemas.microsoft.com/office/drawing/2014/main" id="{C540370A-136B-4962-B14E-859DD75CE60E}"/>
              </a:ext>
            </a:extLst>
          </p:cNvPr>
          <p:cNvSpPr txBox="1"/>
          <p:nvPr/>
        </p:nvSpPr>
        <p:spPr>
          <a:xfrm>
            <a:off x="2924175" y="3013501"/>
            <a:ext cx="6343650" cy="830997"/>
          </a:xfrm>
          <a:prstGeom prst="rect">
            <a:avLst/>
          </a:prstGeom>
          <a:noFill/>
        </p:spPr>
        <p:txBody>
          <a:bodyPr wrap="square" rtlCol="0">
            <a:spAutoFit/>
          </a:bodyPr>
          <a:lstStyle/>
          <a:p>
            <a:pPr algn="ctr"/>
            <a:r>
              <a:rPr lang="he-IL" sz="4800" b="1" dirty="0">
                <a:solidFill>
                  <a:schemeClr val="bg1"/>
                </a:solidFill>
                <a:latin typeface="Calibri" panose="020F0502020204030204" pitchFamily="34" charset="0"/>
                <a:cs typeface="Calibri" panose="020F0502020204030204" pitchFamily="34" charset="0"/>
              </a:rPr>
              <a:t>הספורט הפראלימפי</a:t>
            </a:r>
            <a:endParaRPr lang="en-IL" sz="4800" b="1"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75580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81727104-23FD-4869-96F2-B9BFAE07EE5B}"/>
              </a:ext>
            </a:extLst>
          </p:cNvPr>
          <p:cNvSpPr txBox="1"/>
          <p:nvPr/>
        </p:nvSpPr>
        <p:spPr>
          <a:xfrm>
            <a:off x="6096000" y="1371600"/>
            <a:ext cx="5959151" cy="461665"/>
          </a:xfrm>
          <a:prstGeom prst="rect">
            <a:avLst/>
          </a:prstGeom>
          <a:noFill/>
        </p:spPr>
        <p:txBody>
          <a:bodyPr wrap="square" rtlCol="0">
            <a:spAutoFit/>
          </a:bodyPr>
          <a:lstStyle/>
          <a:p>
            <a:r>
              <a:rPr lang="he-IL" sz="2400" b="1" dirty="0">
                <a:solidFill>
                  <a:srgbClr val="002060"/>
                </a:solidFill>
                <a:latin typeface="Calibri" panose="020F0502020204030204" pitchFamily="34" charset="0"/>
                <a:cs typeface="Calibri" panose="020F0502020204030204" pitchFamily="34" charset="0"/>
              </a:rPr>
              <a:t>1. מה משמעות המושג: פראלימפי</a:t>
            </a:r>
            <a:endParaRPr lang="en-IL" sz="2400" b="1" dirty="0">
              <a:solidFill>
                <a:srgbClr val="002060"/>
              </a:solidFill>
              <a:latin typeface="Calibri" panose="020F0502020204030204" pitchFamily="34" charset="0"/>
              <a:cs typeface="Calibri" panose="020F0502020204030204" pitchFamily="34" charset="0"/>
            </a:endParaRPr>
          </a:p>
        </p:txBody>
      </p:sp>
      <p:sp>
        <p:nvSpPr>
          <p:cNvPr id="3" name="מלבן: פינות מעוגלות 2">
            <a:extLst>
              <a:ext uri="{FF2B5EF4-FFF2-40B4-BE49-F238E27FC236}">
                <a16:creationId xmlns:a16="http://schemas.microsoft.com/office/drawing/2014/main" id="{64653B1A-A212-460A-87E6-2BC88CB1112E}"/>
              </a:ext>
            </a:extLst>
          </p:cNvPr>
          <p:cNvSpPr/>
          <p:nvPr/>
        </p:nvSpPr>
        <p:spPr>
          <a:xfrm>
            <a:off x="6232849" y="2302956"/>
            <a:ext cx="5523722" cy="738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 name="אליפסה 3">
            <a:extLst>
              <a:ext uri="{FF2B5EF4-FFF2-40B4-BE49-F238E27FC236}">
                <a16:creationId xmlns:a16="http://schemas.microsoft.com/office/drawing/2014/main" id="{BE223A47-E9B2-4464-8535-C9A7B25CE07D}"/>
              </a:ext>
            </a:extLst>
          </p:cNvPr>
          <p:cNvSpPr/>
          <p:nvPr/>
        </p:nvSpPr>
        <p:spPr>
          <a:xfrm>
            <a:off x="11081657" y="2373312"/>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1030" name="Picture 6" descr="Hands-One-Finger icon">
            <a:extLst>
              <a:ext uri="{FF2B5EF4-FFF2-40B4-BE49-F238E27FC236}">
                <a16:creationId xmlns:a16="http://schemas.microsoft.com/office/drawing/2014/main" id="{0BB4E57C-FA81-401E-B503-38FB624FDA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43861" y="2429396"/>
            <a:ext cx="485192" cy="485192"/>
          </a:xfrm>
          <a:prstGeom prst="rect">
            <a:avLst/>
          </a:prstGeom>
          <a:noFill/>
          <a:extLst>
            <a:ext uri="{909E8E84-426E-40DD-AFC4-6F175D3DCCD1}">
              <a14:hiddenFill xmlns:a14="http://schemas.microsoft.com/office/drawing/2010/main">
                <a:solidFill>
                  <a:srgbClr val="FFFFFF"/>
                </a:solidFill>
              </a14:hiddenFill>
            </a:ext>
          </a:extLst>
        </p:spPr>
      </p:pic>
      <p:sp>
        <p:nvSpPr>
          <p:cNvPr id="9" name="מלבן: פינות מעוגלות 8">
            <a:extLst>
              <a:ext uri="{FF2B5EF4-FFF2-40B4-BE49-F238E27FC236}">
                <a16:creationId xmlns:a16="http://schemas.microsoft.com/office/drawing/2014/main" id="{E841357A-379E-4C8F-8980-9E5D6A8684EA}"/>
              </a:ext>
            </a:extLst>
          </p:cNvPr>
          <p:cNvSpPr/>
          <p:nvPr/>
        </p:nvSpPr>
        <p:spPr>
          <a:xfrm>
            <a:off x="6232849" y="3429000"/>
            <a:ext cx="5523722" cy="738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0" name="אליפסה 9">
            <a:extLst>
              <a:ext uri="{FF2B5EF4-FFF2-40B4-BE49-F238E27FC236}">
                <a16:creationId xmlns:a16="http://schemas.microsoft.com/office/drawing/2014/main" id="{0496F0E0-3D5B-4D34-8A77-481145AD69FA}"/>
              </a:ext>
            </a:extLst>
          </p:cNvPr>
          <p:cNvSpPr/>
          <p:nvPr/>
        </p:nvSpPr>
        <p:spPr>
          <a:xfrm>
            <a:off x="11081657" y="3499356"/>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2" name="מלבן: פינות מעוגלות 11">
            <a:extLst>
              <a:ext uri="{FF2B5EF4-FFF2-40B4-BE49-F238E27FC236}">
                <a16:creationId xmlns:a16="http://schemas.microsoft.com/office/drawing/2014/main" id="{8F89E7F5-4BD7-4DCB-AC0D-603D9E857681}"/>
              </a:ext>
            </a:extLst>
          </p:cNvPr>
          <p:cNvSpPr/>
          <p:nvPr/>
        </p:nvSpPr>
        <p:spPr>
          <a:xfrm>
            <a:off x="6232849" y="4550253"/>
            <a:ext cx="5523722" cy="738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3" name="אליפסה 12">
            <a:extLst>
              <a:ext uri="{FF2B5EF4-FFF2-40B4-BE49-F238E27FC236}">
                <a16:creationId xmlns:a16="http://schemas.microsoft.com/office/drawing/2014/main" id="{81C829FD-760C-439F-99DF-58B4A29724DE}"/>
              </a:ext>
            </a:extLst>
          </p:cNvPr>
          <p:cNvSpPr/>
          <p:nvPr/>
        </p:nvSpPr>
        <p:spPr>
          <a:xfrm>
            <a:off x="11081657" y="4620609"/>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4" name="מלבן: פינות מעוגלות 13">
            <a:extLst>
              <a:ext uri="{FF2B5EF4-FFF2-40B4-BE49-F238E27FC236}">
                <a16:creationId xmlns:a16="http://schemas.microsoft.com/office/drawing/2014/main" id="{AC87D960-5EB7-4ADA-92FB-009D4F66072B}"/>
              </a:ext>
            </a:extLst>
          </p:cNvPr>
          <p:cNvSpPr/>
          <p:nvPr/>
        </p:nvSpPr>
        <p:spPr>
          <a:xfrm>
            <a:off x="6232849" y="5680247"/>
            <a:ext cx="5523722" cy="738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5" name="אליפסה 14">
            <a:extLst>
              <a:ext uri="{FF2B5EF4-FFF2-40B4-BE49-F238E27FC236}">
                <a16:creationId xmlns:a16="http://schemas.microsoft.com/office/drawing/2014/main" id="{6E4D3063-1460-40CC-B7E0-1A0BCFA9C59C}"/>
              </a:ext>
            </a:extLst>
          </p:cNvPr>
          <p:cNvSpPr/>
          <p:nvPr/>
        </p:nvSpPr>
        <p:spPr>
          <a:xfrm>
            <a:off x="11081657" y="5750603"/>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1026" name="Picture 2">
            <a:extLst>
              <a:ext uri="{FF2B5EF4-FFF2-40B4-BE49-F238E27FC236}">
                <a16:creationId xmlns:a16="http://schemas.microsoft.com/office/drawing/2014/main" id="{2E22F0B3-6529-4AA4-8425-118DF10DED4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43861" y="4698068"/>
            <a:ext cx="485192" cy="4851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ands-Four-Fingers icon">
            <a:extLst>
              <a:ext uri="{FF2B5EF4-FFF2-40B4-BE49-F238E27FC236}">
                <a16:creationId xmlns:a16="http://schemas.microsoft.com/office/drawing/2014/main" id="{269B7C31-417B-4CFA-B5F9-1E6ADEC527F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122089" y="5807063"/>
            <a:ext cx="485192" cy="4851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ands-Two-Fingers icon">
            <a:extLst>
              <a:ext uri="{FF2B5EF4-FFF2-40B4-BE49-F238E27FC236}">
                <a16:creationId xmlns:a16="http://schemas.microsoft.com/office/drawing/2014/main" id="{3B22BE52-C5EB-4266-A6D8-7727515A1BE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143861" y="3572383"/>
            <a:ext cx="485192" cy="485192"/>
          </a:xfrm>
          <a:prstGeom prst="rect">
            <a:avLst/>
          </a:prstGeom>
          <a:noFill/>
          <a:extLst>
            <a:ext uri="{909E8E84-426E-40DD-AFC4-6F175D3DCCD1}">
              <a14:hiddenFill xmlns:a14="http://schemas.microsoft.com/office/drawing/2010/main">
                <a:solidFill>
                  <a:srgbClr val="FFFFFF"/>
                </a:solidFill>
              </a14:hiddenFill>
            </a:ext>
          </a:extLst>
        </p:spPr>
      </p:pic>
      <p:sp>
        <p:nvSpPr>
          <p:cNvPr id="5" name="תיבת טקסט 4">
            <a:extLst>
              <a:ext uri="{FF2B5EF4-FFF2-40B4-BE49-F238E27FC236}">
                <a16:creationId xmlns:a16="http://schemas.microsoft.com/office/drawing/2014/main" id="{DD7D413B-2EBD-49F7-8940-2F3FE8E77448}"/>
              </a:ext>
            </a:extLst>
          </p:cNvPr>
          <p:cNvSpPr txBox="1"/>
          <p:nvPr/>
        </p:nvSpPr>
        <p:spPr>
          <a:xfrm>
            <a:off x="6484776" y="2487326"/>
            <a:ext cx="4441371" cy="369332"/>
          </a:xfrm>
          <a:prstGeom prst="rect">
            <a:avLst/>
          </a:prstGeom>
          <a:noFill/>
        </p:spPr>
        <p:txBody>
          <a:bodyPr wrap="square" rtlCol="0">
            <a:spAutoFit/>
          </a:bodyPr>
          <a:lstStyle/>
          <a:p>
            <a:r>
              <a:rPr lang="he-IL" b="1" dirty="0">
                <a:solidFill>
                  <a:schemeClr val="bg1"/>
                </a:solidFill>
                <a:latin typeface="Calibri" panose="020F0502020204030204" pitchFamily="34" charset="0"/>
                <a:cs typeface="Calibri" panose="020F0502020204030204" pitchFamily="34" charset="0"/>
              </a:rPr>
              <a:t>פרפר אולימפי</a:t>
            </a:r>
            <a:endParaRPr lang="en-IL" b="1" dirty="0">
              <a:solidFill>
                <a:schemeClr val="bg1"/>
              </a:solidFill>
              <a:latin typeface="Calibri" panose="020F0502020204030204" pitchFamily="34" charset="0"/>
              <a:cs typeface="Calibri" panose="020F0502020204030204" pitchFamily="34" charset="0"/>
            </a:endParaRPr>
          </a:p>
        </p:txBody>
      </p:sp>
      <p:sp>
        <p:nvSpPr>
          <p:cNvPr id="17" name="תיבת טקסט 16">
            <a:extLst>
              <a:ext uri="{FF2B5EF4-FFF2-40B4-BE49-F238E27FC236}">
                <a16:creationId xmlns:a16="http://schemas.microsoft.com/office/drawing/2014/main" id="{0F397EB7-6175-4106-9552-BC7D202F52BA}"/>
              </a:ext>
            </a:extLst>
          </p:cNvPr>
          <p:cNvSpPr txBox="1"/>
          <p:nvPr/>
        </p:nvSpPr>
        <p:spPr>
          <a:xfrm>
            <a:off x="6484775" y="3630313"/>
            <a:ext cx="4441371" cy="369332"/>
          </a:xfrm>
          <a:prstGeom prst="rect">
            <a:avLst/>
          </a:prstGeom>
          <a:noFill/>
        </p:spPr>
        <p:txBody>
          <a:bodyPr wrap="square" rtlCol="0">
            <a:spAutoFit/>
          </a:bodyPr>
          <a:lstStyle/>
          <a:p>
            <a:r>
              <a:rPr lang="he-IL" b="1" dirty="0">
                <a:solidFill>
                  <a:schemeClr val="bg1"/>
                </a:solidFill>
                <a:latin typeface="Calibri" panose="020F0502020204030204" pitchFamily="34" charset="0"/>
                <a:cs typeface="Calibri" panose="020F0502020204030204" pitchFamily="34" charset="0"/>
              </a:rPr>
              <a:t>מקביל לאולימפי</a:t>
            </a:r>
            <a:endParaRPr lang="en-IL" b="1" dirty="0">
              <a:solidFill>
                <a:schemeClr val="bg1"/>
              </a:solidFill>
              <a:latin typeface="Calibri" panose="020F0502020204030204" pitchFamily="34" charset="0"/>
              <a:cs typeface="Calibri" panose="020F0502020204030204" pitchFamily="34" charset="0"/>
            </a:endParaRPr>
          </a:p>
        </p:txBody>
      </p:sp>
      <p:sp>
        <p:nvSpPr>
          <p:cNvPr id="18" name="תיבת טקסט 17">
            <a:extLst>
              <a:ext uri="{FF2B5EF4-FFF2-40B4-BE49-F238E27FC236}">
                <a16:creationId xmlns:a16="http://schemas.microsoft.com/office/drawing/2014/main" id="{F9247BF0-268B-4A71-822A-4B5CD1F5ECC3}"/>
              </a:ext>
            </a:extLst>
          </p:cNvPr>
          <p:cNvSpPr txBox="1"/>
          <p:nvPr/>
        </p:nvSpPr>
        <p:spPr>
          <a:xfrm>
            <a:off x="6484775" y="4755998"/>
            <a:ext cx="4441371" cy="369332"/>
          </a:xfrm>
          <a:prstGeom prst="rect">
            <a:avLst/>
          </a:prstGeom>
          <a:noFill/>
        </p:spPr>
        <p:txBody>
          <a:bodyPr wrap="square" rtlCol="0">
            <a:spAutoFit/>
          </a:bodyPr>
          <a:lstStyle/>
          <a:p>
            <a:r>
              <a:rPr lang="he-IL" b="1" dirty="0">
                <a:solidFill>
                  <a:schemeClr val="bg1"/>
                </a:solidFill>
                <a:latin typeface="Calibri" panose="020F0502020204030204" pitchFamily="34" charset="0"/>
                <a:cs typeface="Calibri" panose="020F0502020204030204" pitchFamily="34" charset="0"/>
              </a:rPr>
              <a:t>אבן חן אולימפית</a:t>
            </a:r>
            <a:endParaRPr lang="en-IL" b="1" dirty="0">
              <a:solidFill>
                <a:schemeClr val="bg1"/>
              </a:solidFill>
              <a:latin typeface="Calibri" panose="020F0502020204030204" pitchFamily="34" charset="0"/>
              <a:cs typeface="Calibri" panose="020F0502020204030204" pitchFamily="34" charset="0"/>
            </a:endParaRPr>
          </a:p>
        </p:txBody>
      </p:sp>
      <p:sp>
        <p:nvSpPr>
          <p:cNvPr id="19" name="תיבת טקסט 18">
            <a:extLst>
              <a:ext uri="{FF2B5EF4-FFF2-40B4-BE49-F238E27FC236}">
                <a16:creationId xmlns:a16="http://schemas.microsoft.com/office/drawing/2014/main" id="{10796CCE-A24B-4329-A0D6-74512E24CAA4}"/>
              </a:ext>
            </a:extLst>
          </p:cNvPr>
          <p:cNvSpPr txBox="1"/>
          <p:nvPr/>
        </p:nvSpPr>
        <p:spPr>
          <a:xfrm>
            <a:off x="6436568" y="5864993"/>
            <a:ext cx="4441371" cy="369332"/>
          </a:xfrm>
          <a:prstGeom prst="rect">
            <a:avLst/>
          </a:prstGeom>
          <a:noFill/>
        </p:spPr>
        <p:txBody>
          <a:bodyPr wrap="square" rtlCol="0">
            <a:spAutoFit/>
          </a:bodyPr>
          <a:lstStyle/>
          <a:p>
            <a:r>
              <a:rPr lang="he-IL" b="1" dirty="0">
                <a:solidFill>
                  <a:schemeClr val="bg1"/>
                </a:solidFill>
                <a:latin typeface="Calibri" panose="020F0502020204030204" pitchFamily="34" charset="0"/>
                <a:cs typeface="Calibri" panose="020F0502020204030204" pitchFamily="34" charset="0"/>
              </a:rPr>
              <a:t>נכה אולימפי</a:t>
            </a:r>
            <a:endParaRPr lang="en-IL" b="1" dirty="0">
              <a:solidFill>
                <a:schemeClr val="bg1"/>
              </a:solidFill>
              <a:latin typeface="Calibri" panose="020F0502020204030204" pitchFamily="34" charset="0"/>
              <a:cs typeface="Calibri" panose="020F0502020204030204" pitchFamily="34" charset="0"/>
            </a:endParaRPr>
          </a:p>
        </p:txBody>
      </p:sp>
      <p:pic>
        <p:nvPicPr>
          <p:cNvPr id="11" name="תמונה 10">
            <a:extLst>
              <a:ext uri="{FF2B5EF4-FFF2-40B4-BE49-F238E27FC236}">
                <a16:creationId xmlns:a16="http://schemas.microsoft.com/office/drawing/2014/main" id="{B169AF0C-E0E0-44AF-A90C-02826C3AFBE5}"/>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29925" r="26698"/>
          <a:stretch/>
        </p:blipFill>
        <p:spPr>
          <a:xfrm>
            <a:off x="1700462" y="1301521"/>
            <a:ext cx="3609475" cy="5556479"/>
          </a:xfrm>
          <a:prstGeom prst="rect">
            <a:avLst/>
          </a:prstGeom>
        </p:spPr>
      </p:pic>
      <p:sp>
        <p:nvSpPr>
          <p:cNvPr id="16" name="תיבת טקסט 15">
            <a:extLst>
              <a:ext uri="{FF2B5EF4-FFF2-40B4-BE49-F238E27FC236}">
                <a16:creationId xmlns:a16="http://schemas.microsoft.com/office/drawing/2014/main" id="{5FC2341F-8536-4C05-8F4F-02E1655F8559}"/>
              </a:ext>
            </a:extLst>
          </p:cNvPr>
          <p:cNvSpPr txBox="1"/>
          <p:nvPr/>
        </p:nvSpPr>
        <p:spPr>
          <a:xfrm>
            <a:off x="36912" y="6211669"/>
            <a:ext cx="1179503" cy="646331"/>
          </a:xfrm>
          <a:prstGeom prst="rect">
            <a:avLst/>
          </a:prstGeom>
          <a:noFill/>
        </p:spPr>
        <p:txBody>
          <a:bodyPr wrap="square" rtlCol="0">
            <a:spAutoFit/>
          </a:bodyPr>
          <a:lstStyle/>
          <a:p>
            <a:r>
              <a:rPr lang="he-IL" b="1" dirty="0" err="1">
                <a:solidFill>
                  <a:srgbClr val="002060"/>
                </a:solidFill>
                <a:latin typeface="Calibri" panose="020F0502020204030204" pitchFamily="34" charset="0"/>
                <a:cs typeface="Calibri" panose="020F0502020204030204" pitchFamily="34" charset="0"/>
              </a:rPr>
              <a:t>קרולין</a:t>
            </a:r>
            <a:r>
              <a:rPr lang="he-IL" b="1" dirty="0">
                <a:solidFill>
                  <a:srgbClr val="002060"/>
                </a:solidFill>
                <a:latin typeface="Calibri" panose="020F0502020204030204" pitchFamily="34" charset="0"/>
                <a:cs typeface="Calibri" panose="020F0502020204030204" pitchFamily="34" charset="0"/>
              </a:rPr>
              <a:t> </a:t>
            </a:r>
            <a:r>
              <a:rPr lang="he-IL" b="1" dirty="0" err="1">
                <a:solidFill>
                  <a:srgbClr val="002060"/>
                </a:solidFill>
                <a:latin typeface="Calibri" panose="020F0502020204030204" pitchFamily="34" charset="0"/>
                <a:cs typeface="Calibri" panose="020F0502020204030204" pitchFamily="34" charset="0"/>
              </a:rPr>
              <a:t>טביב</a:t>
            </a:r>
            <a:endParaRPr lang="he-IL" b="1" dirty="0">
              <a:solidFill>
                <a:srgbClr val="002060"/>
              </a:solidFill>
              <a:latin typeface="Calibri" panose="020F0502020204030204" pitchFamily="34" charset="0"/>
              <a:cs typeface="Calibri" panose="020F0502020204030204" pitchFamily="34" charset="0"/>
            </a:endParaRPr>
          </a:p>
          <a:p>
            <a:r>
              <a:rPr lang="he-IL" b="1" dirty="0">
                <a:solidFill>
                  <a:srgbClr val="002060"/>
                </a:solidFill>
                <a:latin typeface="Calibri" panose="020F0502020204030204" pitchFamily="34" charset="0"/>
                <a:cs typeface="Calibri" panose="020F0502020204030204" pitchFamily="34" charset="0"/>
              </a:rPr>
              <a:t>טניס שולחן</a:t>
            </a:r>
            <a:endParaRPr lang="en-IL"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13888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81727104-23FD-4869-96F2-B9BFAE07EE5B}"/>
              </a:ext>
            </a:extLst>
          </p:cNvPr>
          <p:cNvSpPr txBox="1"/>
          <p:nvPr/>
        </p:nvSpPr>
        <p:spPr>
          <a:xfrm>
            <a:off x="6096000" y="1371600"/>
            <a:ext cx="5959151" cy="461665"/>
          </a:xfrm>
          <a:prstGeom prst="rect">
            <a:avLst/>
          </a:prstGeom>
          <a:noFill/>
        </p:spPr>
        <p:txBody>
          <a:bodyPr wrap="square" rtlCol="0">
            <a:spAutoFit/>
          </a:bodyPr>
          <a:lstStyle/>
          <a:p>
            <a:r>
              <a:rPr lang="he-IL" sz="2400" b="1" dirty="0">
                <a:solidFill>
                  <a:srgbClr val="002060"/>
                </a:solidFill>
                <a:latin typeface="Calibri" panose="020F0502020204030204" pitchFamily="34" charset="0"/>
                <a:cs typeface="Calibri" panose="020F0502020204030204" pitchFamily="34" charset="0"/>
              </a:rPr>
              <a:t>1. מה משמעות המושג: פראלימפי</a:t>
            </a:r>
            <a:endParaRPr lang="en-IL" sz="2400" b="1" dirty="0">
              <a:solidFill>
                <a:srgbClr val="002060"/>
              </a:solidFill>
              <a:latin typeface="Calibri" panose="020F0502020204030204" pitchFamily="34" charset="0"/>
              <a:cs typeface="Calibri" panose="020F0502020204030204" pitchFamily="34" charset="0"/>
            </a:endParaRPr>
          </a:p>
        </p:txBody>
      </p:sp>
      <p:sp>
        <p:nvSpPr>
          <p:cNvPr id="3" name="מלבן: פינות מעוגלות 2">
            <a:extLst>
              <a:ext uri="{FF2B5EF4-FFF2-40B4-BE49-F238E27FC236}">
                <a16:creationId xmlns:a16="http://schemas.microsoft.com/office/drawing/2014/main" id="{64653B1A-A212-460A-87E6-2BC88CB1112E}"/>
              </a:ext>
            </a:extLst>
          </p:cNvPr>
          <p:cNvSpPr/>
          <p:nvPr/>
        </p:nvSpPr>
        <p:spPr>
          <a:xfrm>
            <a:off x="6232849" y="2302956"/>
            <a:ext cx="5523722" cy="738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 name="אליפסה 3">
            <a:extLst>
              <a:ext uri="{FF2B5EF4-FFF2-40B4-BE49-F238E27FC236}">
                <a16:creationId xmlns:a16="http://schemas.microsoft.com/office/drawing/2014/main" id="{BE223A47-E9B2-4464-8535-C9A7B25CE07D}"/>
              </a:ext>
            </a:extLst>
          </p:cNvPr>
          <p:cNvSpPr/>
          <p:nvPr/>
        </p:nvSpPr>
        <p:spPr>
          <a:xfrm>
            <a:off x="11081657" y="2373312"/>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1030" name="Picture 6" descr="Hands-One-Finger icon">
            <a:extLst>
              <a:ext uri="{FF2B5EF4-FFF2-40B4-BE49-F238E27FC236}">
                <a16:creationId xmlns:a16="http://schemas.microsoft.com/office/drawing/2014/main" id="{0BB4E57C-FA81-401E-B503-38FB624FDA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43861" y="2429396"/>
            <a:ext cx="485192" cy="485192"/>
          </a:xfrm>
          <a:prstGeom prst="rect">
            <a:avLst/>
          </a:prstGeom>
          <a:noFill/>
          <a:extLst>
            <a:ext uri="{909E8E84-426E-40DD-AFC4-6F175D3DCCD1}">
              <a14:hiddenFill xmlns:a14="http://schemas.microsoft.com/office/drawing/2010/main">
                <a:solidFill>
                  <a:srgbClr val="FFFFFF"/>
                </a:solidFill>
              </a14:hiddenFill>
            </a:ext>
          </a:extLst>
        </p:spPr>
      </p:pic>
      <p:sp>
        <p:nvSpPr>
          <p:cNvPr id="9" name="מלבן: פינות מעוגלות 8">
            <a:extLst>
              <a:ext uri="{FF2B5EF4-FFF2-40B4-BE49-F238E27FC236}">
                <a16:creationId xmlns:a16="http://schemas.microsoft.com/office/drawing/2014/main" id="{E841357A-379E-4C8F-8980-9E5D6A8684EA}"/>
              </a:ext>
            </a:extLst>
          </p:cNvPr>
          <p:cNvSpPr/>
          <p:nvPr/>
        </p:nvSpPr>
        <p:spPr>
          <a:xfrm>
            <a:off x="6232849" y="3429000"/>
            <a:ext cx="5523722" cy="738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0" name="אליפסה 9">
            <a:extLst>
              <a:ext uri="{FF2B5EF4-FFF2-40B4-BE49-F238E27FC236}">
                <a16:creationId xmlns:a16="http://schemas.microsoft.com/office/drawing/2014/main" id="{0496F0E0-3D5B-4D34-8A77-481145AD69FA}"/>
              </a:ext>
            </a:extLst>
          </p:cNvPr>
          <p:cNvSpPr/>
          <p:nvPr/>
        </p:nvSpPr>
        <p:spPr>
          <a:xfrm>
            <a:off x="11081657" y="3499356"/>
            <a:ext cx="609600" cy="609600"/>
          </a:xfrm>
          <a:prstGeom prst="ellipse">
            <a:avLst/>
          </a:prstGeom>
          <a:solidFill>
            <a:srgbClr val="00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2" name="מלבן: פינות מעוגלות 11">
            <a:extLst>
              <a:ext uri="{FF2B5EF4-FFF2-40B4-BE49-F238E27FC236}">
                <a16:creationId xmlns:a16="http://schemas.microsoft.com/office/drawing/2014/main" id="{8F89E7F5-4BD7-4DCB-AC0D-603D9E857681}"/>
              </a:ext>
            </a:extLst>
          </p:cNvPr>
          <p:cNvSpPr/>
          <p:nvPr/>
        </p:nvSpPr>
        <p:spPr>
          <a:xfrm>
            <a:off x="6232849" y="4550253"/>
            <a:ext cx="5523722" cy="738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3" name="אליפסה 12">
            <a:extLst>
              <a:ext uri="{FF2B5EF4-FFF2-40B4-BE49-F238E27FC236}">
                <a16:creationId xmlns:a16="http://schemas.microsoft.com/office/drawing/2014/main" id="{81C829FD-760C-439F-99DF-58B4A29724DE}"/>
              </a:ext>
            </a:extLst>
          </p:cNvPr>
          <p:cNvSpPr/>
          <p:nvPr/>
        </p:nvSpPr>
        <p:spPr>
          <a:xfrm>
            <a:off x="11081657" y="4620609"/>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4" name="מלבן: פינות מעוגלות 13">
            <a:extLst>
              <a:ext uri="{FF2B5EF4-FFF2-40B4-BE49-F238E27FC236}">
                <a16:creationId xmlns:a16="http://schemas.microsoft.com/office/drawing/2014/main" id="{AC87D960-5EB7-4ADA-92FB-009D4F66072B}"/>
              </a:ext>
            </a:extLst>
          </p:cNvPr>
          <p:cNvSpPr/>
          <p:nvPr/>
        </p:nvSpPr>
        <p:spPr>
          <a:xfrm>
            <a:off x="6232849" y="5680247"/>
            <a:ext cx="5523722" cy="738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5" name="אליפסה 14">
            <a:extLst>
              <a:ext uri="{FF2B5EF4-FFF2-40B4-BE49-F238E27FC236}">
                <a16:creationId xmlns:a16="http://schemas.microsoft.com/office/drawing/2014/main" id="{6E4D3063-1460-40CC-B7E0-1A0BCFA9C59C}"/>
              </a:ext>
            </a:extLst>
          </p:cNvPr>
          <p:cNvSpPr/>
          <p:nvPr/>
        </p:nvSpPr>
        <p:spPr>
          <a:xfrm>
            <a:off x="11081657" y="5750603"/>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1026" name="Picture 2">
            <a:extLst>
              <a:ext uri="{FF2B5EF4-FFF2-40B4-BE49-F238E27FC236}">
                <a16:creationId xmlns:a16="http://schemas.microsoft.com/office/drawing/2014/main" id="{2E22F0B3-6529-4AA4-8425-118DF10DED4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43861" y="4698068"/>
            <a:ext cx="485192" cy="4851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ands-Four-Fingers icon">
            <a:extLst>
              <a:ext uri="{FF2B5EF4-FFF2-40B4-BE49-F238E27FC236}">
                <a16:creationId xmlns:a16="http://schemas.microsoft.com/office/drawing/2014/main" id="{269B7C31-417B-4CFA-B5F9-1E6ADEC527F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122089" y="5807063"/>
            <a:ext cx="485192" cy="4851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ands-Two-Fingers icon">
            <a:extLst>
              <a:ext uri="{FF2B5EF4-FFF2-40B4-BE49-F238E27FC236}">
                <a16:creationId xmlns:a16="http://schemas.microsoft.com/office/drawing/2014/main" id="{3B22BE52-C5EB-4266-A6D8-7727515A1BE0}"/>
              </a:ext>
            </a:extLst>
          </p:cNvPr>
          <p:cNvPicPr>
            <a:picLocks noChangeAspect="1" noChangeArrowheads="1"/>
          </p:cNvPicPr>
          <p:nvPr/>
        </p:nvPicPr>
        <p:blipFill>
          <a:blip r:embed="rId6">
            <a:duotone>
              <a:schemeClr val="accent1">
                <a:shade val="45000"/>
                <a:satMod val="135000"/>
              </a:schemeClr>
              <a:prstClr val="white"/>
            </a:duotone>
            <a:extLst>
              <a:ext uri="{28A0092B-C50C-407E-A947-70E740481C1C}">
                <a14:useLocalDpi xmlns:a14="http://schemas.microsoft.com/office/drawing/2010/main"/>
              </a:ext>
            </a:extLst>
          </a:blip>
          <a:srcRect/>
          <a:stretch>
            <a:fillRect/>
          </a:stretch>
        </p:blipFill>
        <p:spPr bwMode="auto">
          <a:xfrm>
            <a:off x="11143861" y="3572383"/>
            <a:ext cx="485192" cy="485192"/>
          </a:xfrm>
          <a:prstGeom prst="rect">
            <a:avLst/>
          </a:prstGeom>
          <a:noFill/>
          <a:extLst>
            <a:ext uri="{909E8E84-426E-40DD-AFC4-6F175D3DCCD1}">
              <a14:hiddenFill xmlns:a14="http://schemas.microsoft.com/office/drawing/2010/main">
                <a:solidFill>
                  <a:srgbClr val="FFFFFF"/>
                </a:solidFill>
              </a14:hiddenFill>
            </a:ext>
          </a:extLst>
        </p:spPr>
      </p:pic>
      <p:sp>
        <p:nvSpPr>
          <p:cNvPr id="5" name="תיבת טקסט 4">
            <a:extLst>
              <a:ext uri="{FF2B5EF4-FFF2-40B4-BE49-F238E27FC236}">
                <a16:creationId xmlns:a16="http://schemas.microsoft.com/office/drawing/2014/main" id="{DD7D413B-2EBD-49F7-8940-2F3FE8E77448}"/>
              </a:ext>
            </a:extLst>
          </p:cNvPr>
          <p:cNvSpPr txBox="1"/>
          <p:nvPr/>
        </p:nvSpPr>
        <p:spPr>
          <a:xfrm>
            <a:off x="6484776" y="2487326"/>
            <a:ext cx="4441371" cy="369332"/>
          </a:xfrm>
          <a:prstGeom prst="rect">
            <a:avLst/>
          </a:prstGeom>
          <a:noFill/>
        </p:spPr>
        <p:txBody>
          <a:bodyPr wrap="square" rtlCol="0">
            <a:spAutoFit/>
          </a:bodyPr>
          <a:lstStyle/>
          <a:p>
            <a:r>
              <a:rPr lang="he-IL" b="1" dirty="0">
                <a:solidFill>
                  <a:schemeClr val="bg1"/>
                </a:solidFill>
                <a:latin typeface="Calibri" panose="020F0502020204030204" pitchFamily="34" charset="0"/>
                <a:cs typeface="Calibri" panose="020F0502020204030204" pitchFamily="34" charset="0"/>
              </a:rPr>
              <a:t>פרפר אולימפי</a:t>
            </a:r>
            <a:endParaRPr lang="en-IL" b="1" dirty="0">
              <a:solidFill>
                <a:schemeClr val="bg1"/>
              </a:solidFill>
              <a:latin typeface="Calibri" panose="020F0502020204030204" pitchFamily="34" charset="0"/>
              <a:cs typeface="Calibri" panose="020F0502020204030204" pitchFamily="34" charset="0"/>
            </a:endParaRPr>
          </a:p>
        </p:txBody>
      </p:sp>
      <p:sp>
        <p:nvSpPr>
          <p:cNvPr id="17" name="תיבת טקסט 16">
            <a:extLst>
              <a:ext uri="{FF2B5EF4-FFF2-40B4-BE49-F238E27FC236}">
                <a16:creationId xmlns:a16="http://schemas.microsoft.com/office/drawing/2014/main" id="{0F397EB7-6175-4106-9552-BC7D202F52BA}"/>
              </a:ext>
            </a:extLst>
          </p:cNvPr>
          <p:cNvSpPr txBox="1"/>
          <p:nvPr/>
        </p:nvSpPr>
        <p:spPr>
          <a:xfrm>
            <a:off x="6484775" y="3630313"/>
            <a:ext cx="4441371" cy="369332"/>
          </a:xfrm>
          <a:prstGeom prst="rect">
            <a:avLst/>
          </a:prstGeom>
          <a:noFill/>
        </p:spPr>
        <p:txBody>
          <a:bodyPr wrap="square" rtlCol="0">
            <a:spAutoFit/>
          </a:bodyPr>
          <a:lstStyle/>
          <a:p>
            <a:r>
              <a:rPr lang="he-IL" b="1" dirty="0">
                <a:solidFill>
                  <a:schemeClr val="bg1"/>
                </a:solidFill>
                <a:latin typeface="Calibri" panose="020F0502020204030204" pitchFamily="34" charset="0"/>
                <a:cs typeface="Calibri" panose="020F0502020204030204" pitchFamily="34" charset="0"/>
              </a:rPr>
              <a:t>מקביל לאולימפי</a:t>
            </a:r>
            <a:endParaRPr lang="en-IL" b="1" dirty="0">
              <a:solidFill>
                <a:schemeClr val="bg1"/>
              </a:solidFill>
              <a:latin typeface="Calibri" panose="020F0502020204030204" pitchFamily="34" charset="0"/>
              <a:cs typeface="Calibri" panose="020F0502020204030204" pitchFamily="34" charset="0"/>
            </a:endParaRPr>
          </a:p>
        </p:txBody>
      </p:sp>
      <p:sp>
        <p:nvSpPr>
          <p:cNvPr id="18" name="תיבת טקסט 17">
            <a:extLst>
              <a:ext uri="{FF2B5EF4-FFF2-40B4-BE49-F238E27FC236}">
                <a16:creationId xmlns:a16="http://schemas.microsoft.com/office/drawing/2014/main" id="{F9247BF0-268B-4A71-822A-4B5CD1F5ECC3}"/>
              </a:ext>
            </a:extLst>
          </p:cNvPr>
          <p:cNvSpPr txBox="1"/>
          <p:nvPr/>
        </p:nvSpPr>
        <p:spPr>
          <a:xfrm>
            <a:off x="6484775" y="4755998"/>
            <a:ext cx="4441371" cy="369332"/>
          </a:xfrm>
          <a:prstGeom prst="rect">
            <a:avLst/>
          </a:prstGeom>
          <a:noFill/>
        </p:spPr>
        <p:txBody>
          <a:bodyPr wrap="square" rtlCol="0">
            <a:spAutoFit/>
          </a:bodyPr>
          <a:lstStyle/>
          <a:p>
            <a:r>
              <a:rPr lang="he-IL" b="1" dirty="0">
                <a:solidFill>
                  <a:schemeClr val="bg1"/>
                </a:solidFill>
                <a:latin typeface="Calibri" panose="020F0502020204030204" pitchFamily="34" charset="0"/>
                <a:cs typeface="Calibri" panose="020F0502020204030204" pitchFamily="34" charset="0"/>
              </a:rPr>
              <a:t>אבן חן אולימפית</a:t>
            </a:r>
            <a:endParaRPr lang="en-IL" b="1" dirty="0">
              <a:solidFill>
                <a:schemeClr val="bg1"/>
              </a:solidFill>
              <a:latin typeface="Calibri" panose="020F0502020204030204" pitchFamily="34" charset="0"/>
              <a:cs typeface="Calibri" panose="020F0502020204030204" pitchFamily="34" charset="0"/>
            </a:endParaRPr>
          </a:p>
        </p:txBody>
      </p:sp>
      <p:sp>
        <p:nvSpPr>
          <p:cNvPr id="19" name="תיבת טקסט 18">
            <a:extLst>
              <a:ext uri="{FF2B5EF4-FFF2-40B4-BE49-F238E27FC236}">
                <a16:creationId xmlns:a16="http://schemas.microsoft.com/office/drawing/2014/main" id="{10796CCE-A24B-4329-A0D6-74512E24CAA4}"/>
              </a:ext>
            </a:extLst>
          </p:cNvPr>
          <p:cNvSpPr txBox="1"/>
          <p:nvPr/>
        </p:nvSpPr>
        <p:spPr>
          <a:xfrm>
            <a:off x="6436568" y="5864993"/>
            <a:ext cx="4441371" cy="369332"/>
          </a:xfrm>
          <a:prstGeom prst="rect">
            <a:avLst/>
          </a:prstGeom>
          <a:noFill/>
        </p:spPr>
        <p:txBody>
          <a:bodyPr wrap="square" rtlCol="0">
            <a:spAutoFit/>
          </a:bodyPr>
          <a:lstStyle/>
          <a:p>
            <a:r>
              <a:rPr lang="he-IL" b="1" dirty="0">
                <a:solidFill>
                  <a:schemeClr val="bg1"/>
                </a:solidFill>
                <a:latin typeface="Calibri" panose="020F0502020204030204" pitchFamily="34" charset="0"/>
                <a:cs typeface="Calibri" panose="020F0502020204030204" pitchFamily="34" charset="0"/>
              </a:rPr>
              <a:t>נכה אולימפי</a:t>
            </a:r>
            <a:endParaRPr lang="en-IL" b="1" dirty="0">
              <a:solidFill>
                <a:schemeClr val="bg1"/>
              </a:solidFill>
              <a:latin typeface="Calibri" panose="020F0502020204030204" pitchFamily="34" charset="0"/>
              <a:cs typeface="Calibri" panose="020F0502020204030204" pitchFamily="34" charset="0"/>
            </a:endParaRPr>
          </a:p>
        </p:txBody>
      </p:sp>
      <p:pic>
        <p:nvPicPr>
          <p:cNvPr id="20" name="תמונה 19">
            <a:extLst>
              <a:ext uri="{FF2B5EF4-FFF2-40B4-BE49-F238E27FC236}">
                <a16:creationId xmlns:a16="http://schemas.microsoft.com/office/drawing/2014/main" id="{295BE780-04EA-42BE-90CC-1D67EC87B0D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l="29925" r="26698"/>
          <a:stretch/>
        </p:blipFill>
        <p:spPr>
          <a:xfrm>
            <a:off x="1700462" y="1301521"/>
            <a:ext cx="3609475" cy="5556479"/>
          </a:xfrm>
          <a:prstGeom prst="rect">
            <a:avLst/>
          </a:prstGeom>
        </p:spPr>
      </p:pic>
      <p:sp>
        <p:nvSpPr>
          <p:cNvPr id="21" name="תיבת טקסט 20">
            <a:extLst>
              <a:ext uri="{FF2B5EF4-FFF2-40B4-BE49-F238E27FC236}">
                <a16:creationId xmlns:a16="http://schemas.microsoft.com/office/drawing/2014/main" id="{BFB31AC2-1CA4-41F6-A8BB-8132D6556B2C}"/>
              </a:ext>
            </a:extLst>
          </p:cNvPr>
          <p:cNvSpPr txBox="1"/>
          <p:nvPr/>
        </p:nvSpPr>
        <p:spPr>
          <a:xfrm>
            <a:off x="36912" y="6211669"/>
            <a:ext cx="1179503" cy="646331"/>
          </a:xfrm>
          <a:prstGeom prst="rect">
            <a:avLst/>
          </a:prstGeom>
          <a:noFill/>
        </p:spPr>
        <p:txBody>
          <a:bodyPr wrap="square" rtlCol="0">
            <a:spAutoFit/>
          </a:bodyPr>
          <a:lstStyle/>
          <a:p>
            <a:r>
              <a:rPr lang="he-IL" b="1" dirty="0" err="1">
                <a:solidFill>
                  <a:srgbClr val="002060"/>
                </a:solidFill>
                <a:latin typeface="Calibri" panose="020F0502020204030204" pitchFamily="34" charset="0"/>
                <a:cs typeface="Calibri" panose="020F0502020204030204" pitchFamily="34" charset="0"/>
              </a:rPr>
              <a:t>קרולין</a:t>
            </a:r>
            <a:r>
              <a:rPr lang="he-IL" b="1" dirty="0">
                <a:solidFill>
                  <a:srgbClr val="002060"/>
                </a:solidFill>
                <a:latin typeface="Calibri" panose="020F0502020204030204" pitchFamily="34" charset="0"/>
                <a:cs typeface="Calibri" panose="020F0502020204030204" pitchFamily="34" charset="0"/>
              </a:rPr>
              <a:t> </a:t>
            </a:r>
            <a:r>
              <a:rPr lang="he-IL" b="1" dirty="0" err="1">
                <a:solidFill>
                  <a:srgbClr val="002060"/>
                </a:solidFill>
                <a:latin typeface="Calibri" panose="020F0502020204030204" pitchFamily="34" charset="0"/>
                <a:cs typeface="Calibri" panose="020F0502020204030204" pitchFamily="34" charset="0"/>
              </a:rPr>
              <a:t>טביב</a:t>
            </a:r>
            <a:endParaRPr lang="he-IL" b="1" dirty="0">
              <a:solidFill>
                <a:srgbClr val="002060"/>
              </a:solidFill>
              <a:latin typeface="Calibri" panose="020F0502020204030204" pitchFamily="34" charset="0"/>
              <a:cs typeface="Calibri" panose="020F0502020204030204" pitchFamily="34" charset="0"/>
            </a:endParaRPr>
          </a:p>
          <a:p>
            <a:r>
              <a:rPr lang="he-IL" b="1" dirty="0">
                <a:solidFill>
                  <a:srgbClr val="002060"/>
                </a:solidFill>
                <a:latin typeface="Calibri" panose="020F0502020204030204" pitchFamily="34" charset="0"/>
                <a:cs typeface="Calibri" panose="020F0502020204030204" pitchFamily="34" charset="0"/>
              </a:rPr>
              <a:t>טניס שולחן</a:t>
            </a:r>
            <a:endParaRPr lang="en-IL" b="1" dirty="0">
              <a:solidFill>
                <a:srgbClr val="00206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254938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תיבת טקסט 1">
            <a:extLst>
              <a:ext uri="{FF2B5EF4-FFF2-40B4-BE49-F238E27FC236}">
                <a16:creationId xmlns:a16="http://schemas.microsoft.com/office/drawing/2014/main" id="{81727104-23FD-4869-96F2-B9BFAE07EE5B}"/>
              </a:ext>
            </a:extLst>
          </p:cNvPr>
          <p:cNvSpPr txBox="1"/>
          <p:nvPr/>
        </p:nvSpPr>
        <p:spPr>
          <a:xfrm>
            <a:off x="6096000" y="1371600"/>
            <a:ext cx="5959151" cy="830997"/>
          </a:xfrm>
          <a:prstGeom prst="rect">
            <a:avLst/>
          </a:prstGeom>
          <a:noFill/>
        </p:spPr>
        <p:txBody>
          <a:bodyPr wrap="square" rtlCol="0">
            <a:spAutoFit/>
          </a:bodyPr>
          <a:lstStyle/>
          <a:p>
            <a:pPr marL="354013" indent="-354013"/>
            <a:r>
              <a:rPr lang="he-IL" sz="2400" b="1" dirty="0">
                <a:solidFill>
                  <a:srgbClr val="002060"/>
                </a:solidFill>
                <a:latin typeface="Calibri" panose="020F0502020204030204" pitchFamily="34" charset="0"/>
                <a:cs typeface="Calibri" panose="020F0502020204030204" pitchFamily="34" charset="0"/>
              </a:rPr>
              <a:t>2. האם ניתן להבחין מה המגבלה של כל ספורטאי פראלימפי?</a:t>
            </a:r>
            <a:endParaRPr lang="en-IL" sz="2400" b="1" dirty="0">
              <a:solidFill>
                <a:srgbClr val="002060"/>
              </a:solidFill>
              <a:latin typeface="Calibri" panose="020F0502020204030204" pitchFamily="34" charset="0"/>
              <a:cs typeface="Calibri" panose="020F0502020204030204" pitchFamily="34" charset="0"/>
            </a:endParaRPr>
          </a:p>
        </p:txBody>
      </p:sp>
      <p:sp>
        <p:nvSpPr>
          <p:cNvPr id="3" name="מלבן: פינות מעוגלות 2">
            <a:extLst>
              <a:ext uri="{FF2B5EF4-FFF2-40B4-BE49-F238E27FC236}">
                <a16:creationId xmlns:a16="http://schemas.microsoft.com/office/drawing/2014/main" id="{64653B1A-A212-460A-87E6-2BC88CB1112E}"/>
              </a:ext>
            </a:extLst>
          </p:cNvPr>
          <p:cNvSpPr/>
          <p:nvPr/>
        </p:nvSpPr>
        <p:spPr>
          <a:xfrm>
            <a:off x="6232849" y="2302956"/>
            <a:ext cx="5523722" cy="738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4" name="אליפסה 3">
            <a:extLst>
              <a:ext uri="{FF2B5EF4-FFF2-40B4-BE49-F238E27FC236}">
                <a16:creationId xmlns:a16="http://schemas.microsoft.com/office/drawing/2014/main" id="{BE223A47-E9B2-4464-8535-C9A7B25CE07D}"/>
              </a:ext>
            </a:extLst>
          </p:cNvPr>
          <p:cNvSpPr/>
          <p:nvPr/>
        </p:nvSpPr>
        <p:spPr>
          <a:xfrm>
            <a:off x="11081657" y="2373312"/>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1030" name="Picture 6" descr="Hands-One-Finger icon">
            <a:extLst>
              <a:ext uri="{FF2B5EF4-FFF2-40B4-BE49-F238E27FC236}">
                <a16:creationId xmlns:a16="http://schemas.microsoft.com/office/drawing/2014/main" id="{0BB4E57C-FA81-401E-B503-38FB624FDA1B}"/>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43861" y="2429396"/>
            <a:ext cx="485192" cy="485192"/>
          </a:xfrm>
          <a:prstGeom prst="rect">
            <a:avLst/>
          </a:prstGeom>
          <a:noFill/>
          <a:extLst>
            <a:ext uri="{909E8E84-426E-40DD-AFC4-6F175D3DCCD1}">
              <a14:hiddenFill xmlns:a14="http://schemas.microsoft.com/office/drawing/2010/main">
                <a:solidFill>
                  <a:srgbClr val="FFFFFF"/>
                </a:solidFill>
              </a14:hiddenFill>
            </a:ext>
          </a:extLst>
        </p:spPr>
      </p:pic>
      <p:sp>
        <p:nvSpPr>
          <p:cNvPr id="9" name="מלבן: פינות מעוגלות 8">
            <a:extLst>
              <a:ext uri="{FF2B5EF4-FFF2-40B4-BE49-F238E27FC236}">
                <a16:creationId xmlns:a16="http://schemas.microsoft.com/office/drawing/2014/main" id="{E841357A-379E-4C8F-8980-9E5D6A8684EA}"/>
              </a:ext>
            </a:extLst>
          </p:cNvPr>
          <p:cNvSpPr/>
          <p:nvPr/>
        </p:nvSpPr>
        <p:spPr>
          <a:xfrm>
            <a:off x="6232849" y="3429000"/>
            <a:ext cx="5523722" cy="738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0" name="אליפסה 9">
            <a:extLst>
              <a:ext uri="{FF2B5EF4-FFF2-40B4-BE49-F238E27FC236}">
                <a16:creationId xmlns:a16="http://schemas.microsoft.com/office/drawing/2014/main" id="{0496F0E0-3D5B-4D34-8A77-481145AD69FA}"/>
              </a:ext>
            </a:extLst>
          </p:cNvPr>
          <p:cNvSpPr/>
          <p:nvPr/>
        </p:nvSpPr>
        <p:spPr>
          <a:xfrm>
            <a:off x="11081657" y="3499356"/>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2" name="מלבן: פינות מעוגלות 11">
            <a:extLst>
              <a:ext uri="{FF2B5EF4-FFF2-40B4-BE49-F238E27FC236}">
                <a16:creationId xmlns:a16="http://schemas.microsoft.com/office/drawing/2014/main" id="{8F89E7F5-4BD7-4DCB-AC0D-603D9E857681}"/>
              </a:ext>
            </a:extLst>
          </p:cNvPr>
          <p:cNvSpPr/>
          <p:nvPr/>
        </p:nvSpPr>
        <p:spPr>
          <a:xfrm>
            <a:off x="6232849" y="4550253"/>
            <a:ext cx="5523722" cy="738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3" name="אליפסה 12">
            <a:extLst>
              <a:ext uri="{FF2B5EF4-FFF2-40B4-BE49-F238E27FC236}">
                <a16:creationId xmlns:a16="http://schemas.microsoft.com/office/drawing/2014/main" id="{81C829FD-760C-439F-99DF-58B4A29724DE}"/>
              </a:ext>
            </a:extLst>
          </p:cNvPr>
          <p:cNvSpPr/>
          <p:nvPr/>
        </p:nvSpPr>
        <p:spPr>
          <a:xfrm>
            <a:off x="11081657" y="4620609"/>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4" name="מלבן: פינות מעוגלות 13">
            <a:extLst>
              <a:ext uri="{FF2B5EF4-FFF2-40B4-BE49-F238E27FC236}">
                <a16:creationId xmlns:a16="http://schemas.microsoft.com/office/drawing/2014/main" id="{AC87D960-5EB7-4ADA-92FB-009D4F66072B}"/>
              </a:ext>
            </a:extLst>
          </p:cNvPr>
          <p:cNvSpPr/>
          <p:nvPr/>
        </p:nvSpPr>
        <p:spPr>
          <a:xfrm>
            <a:off x="6232849" y="5680247"/>
            <a:ext cx="5523722" cy="738824"/>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sp>
        <p:nvSpPr>
          <p:cNvPr id="15" name="אליפסה 14">
            <a:extLst>
              <a:ext uri="{FF2B5EF4-FFF2-40B4-BE49-F238E27FC236}">
                <a16:creationId xmlns:a16="http://schemas.microsoft.com/office/drawing/2014/main" id="{6E4D3063-1460-40CC-B7E0-1A0BCFA9C59C}"/>
              </a:ext>
            </a:extLst>
          </p:cNvPr>
          <p:cNvSpPr/>
          <p:nvPr/>
        </p:nvSpPr>
        <p:spPr>
          <a:xfrm>
            <a:off x="11081657" y="5750603"/>
            <a:ext cx="609600" cy="6096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L"/>
          </a:p>
        </p:txBody>
      </p:sp>
      <p:pic>
        <p:nvPicPr>
          <p:cNvPr id="1026" name="Picture 2">
            <a:extLst>
              <a:ext uri="{FF2B5EF4-FFF2-40B4-BE49-F238E27FC236}">
                <a16:creationId xmlns:a16="http://schemas.microsoft.com/office/drawing/2014/main" id="{2E22F0B3-6529-4AA4-8425-118DF10DED4B}"/>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143861" y="4698068"/>
            <a:ext cx="485192" cy="48519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ands-Four-Fingers icon">
            <a:extLst>
              <a:ext uri="{FF2B5EF4-FFF2-40B4-BE49-F238E27FC236}">
                <a16:creationId xmlns:a16="http://schemas.microsoft.com/office/drawing/2014/main" id="{269B7C31-417B-4CFA-B5F9-1E6ADEC527FE}"/>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1122089" y="5807063"/>
            <a:ext cx="485192" cy="48519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ands-Two-Fingers icon">
            <a:extLst>
              <a:ext uri="{FF2B5EF4-FFF2-40B4-BE49-F238E27FC236}">
                <a16:creationId xmlns:a16="http://schemas.microsoft.com/office/drawing/2014/main" id="{3B22BE52-C5EB-4266-A6D8-7727515A1BE0}"/>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1143861" y="3572383"/>
            <a:ext cx="485192" cy="485192"/>
          </a:xfrm>
          <a:prstGeom prst="rect">
            <a:avLst/>
          </a:prstGeom>
          <a:noFill/>
          <a:extLst>
            <a:ext uri="{909E8E84-426E-40DD-AFC4-6F175D3DCCD1}">
              <a14:hiddenFill xmlns:a14="http://schemas.microsoft.com/office/drawing/2010/main">
                <a:solidFill>
                  <a:srgbClr val="FFFFFF"/>
                </a:solidFill>
              </a14:hiddenFill>
            </a:ext>
          </a:extLst>
        </p:spPr>
      </p:pic>
      <p:sp>
        <p:nvSpPr>
          <p:cNvPr id="5" name="תיבת טקסט 4">
            <a:extLst>
              <a:ext uri="{FF2B5EF4-FFF2-40B4-BE49-F238E27FC236}">
                <a16:creationId xmlns:a16="http://schemas.microsoft.com/office/drawing/2014/main" id="{DD7D413B-2EBD-49F7-8940-2F3FE8E77448}"/>
              </a:ext>
            </a:extLst>
          </p:cNvPr>
          <p:cNvSpPr txBox="1"/>
          <p:nvPr/>
        </p:nvSpPr>
        <p:spPr>
          <a:xfrm>
            <a:off x="6484776" y="2487326"/>
            <a:ext cx="4441371" cy="369332"/>
          </a:xfrm>
          <a:prstGeom prst="rect">
            <a:avLst/>
          </a:prstGeom>
          <a:noFill/>
        </p:spPr>
        <p:txBody>
          <a:bodyPr wrap="square" rtlCol="0">
            <a:spAutoFit/>
          </a:bodyPr>
          <a:lstStyle/>
          <a:p>
            <a:r>
              <a:rPr lang="he-IL" b="1" dirty="0">
                <a:solidFill>
                  <a:schemeClr val="bg1"/>
                </a:solidFill>
                <a:latin typeface="Calibri" panose="020F0502020204030204" pitchFamily="34" charset="0"/>
                <a:cs typeface="Calibri" panose="020F0502020204030204" pitchFamily="34" charset="0"/>
              </a:rPr>
              <a:t>חלק אפשר וחלק אי אפשר</a:t>
            </a:r>
            <a:endParaRPr lang="en-IL" b="1" dirty="0">
              <a:solidFill>
                <a:schemeClr val="bg1"/>
              </a:solidFill>
              <a:latin typeface="Calibri" panose="020F0502020204030204" pitchFamily="34" charset="0"/>
              <a:cs typeface="Calibri" panose="020F0502020204030204" pitchFamily="34" charset="0"/>
            </a:endParaRPr>
          </a:p>
        </p:txBody>
      </p:sp>
      <p:sp>
        <p:nvSpPr>
          <p:cNvPr id="17" name="תיבת טקסט 16">
            <a:extLst>
              <a:ext uri="{FF2B5EF4-FFF2-40B4-BE49-F238E27FC236}">
                <a16:creationId xmlns:a16="http://schemas.microsoft.com/office/drawing/2014/main" id="{0F397EB7-6175-4106-9552-BC7D202F52BA}"/>
              </a:ext>
            </a:extLst>
          </p:cNvPr>
          <p:cNvSpPr txBox="1"/>
          <p:nvPr/>
        </p:nvSpPr>
        <p:spPr>
          <a:xfrm>
            <a:off x="6484775" y="3630313"/>
            <a:ext cx="4441371" cy="369332"/>
          </a:xfrm>
          <a:prstGeom prst="rect">
            <a:avLst/>
          </a:prstGeom>
          <a:noFill/>
        </p:spPr>
        <p:txBody>
          <a:bodyPr wrap="square" rtlCol="0">
            <a:spAutoFit/>
          </a:bodyPr>
          <a:lstStyle/>
          <a:p>
            <a:r>
              <a:rPr lang="he-IL" b="1" dirty="0">
                <a:solidFill>
                  <a:schemeClr val="bg1"/>
                </a:solidFill>
                <a:latin typeface="Calibri" panose="020F0502020204030204" pitchFamily="34" charset="0"/>
                <a:cs typeface="Calibri" panose="020F0502020204030204" pitchFamily="34" charset="0"/>
              </a:rPr>
              <a:t>מי שלא רואים מה המגבלה שלו, לא יכול להשתתף</a:t>
            </a:r>
            <a:endParaRPr lang="en-IL" b="1" dirty="0">
              <a:solidFill>
                <a:schemeClr val="bg1"/>
              </a:solidFill>
              <a:latin typeface="Calibri" panose="020F0502020204030204" pitchFamily="34" charset="0"/>
              <a:cs typeface="Calibri" panose="020F0502020204030204" pitchFamily="34" charset="0"/>
            </a:endParaRPr>
          </a:p>
        </p:txBody>
      </p:sp>
      <p:sp>
        <p:nvSpPr>
          <p:cNvPr id="18" name="תיבת טקסט 17">
            <a:extLst>
              <a:ext uri="{FF2B5EF4-FFF2-40B4-BE49-F238E27FC236}">
                <a16:creationId xmlns:a16="http://schemas.microsoft.com/office/drawing/2014/main" id="{F9247BF0-268B-4A71-822A-4B5CD1F5ECC3}"/>
              </a:ext>
            </a:extLst>
          </p:cNvPr>
          <p:cNvSpPr txBox="1"/>
          <p:nvPr/>
        </p:nvSpPr>
        <p:spPr>
          <a:xfrm>
            <a:off x="6484775" y="4755998"/>
            <a:ext cx="4441371" cy="369332"/>
          </a:xfrm>
          <a:prstGeom prst="rect">
            <a:avLst/>
          </a:prstGeom>
          <a:noFill/>
        </p:spPr>
        <p:txBody>
          <a:bodyPr wrap="square" rtlCol="0">
            <a:spAutoFit/>
          </a:bodyPr>
          <a:lstStyle/>
          <a:p>
            <a:r>
              <a:rPr lang="he-IL" b="1" dirty="0">
                <a:solidFill>
                  <a:schemeClr val="bg1"/>
                </a:solidFill>
                <a:latin typeface="Calibri" panose="020F0502020204030204" pitchFamily="34" charset="0"/>
                <a:cs typeface="Calibri" panose="020F0502020204030204" pitchFamily="34" charset="0"/>
              </a:rPr>
              <a:t>בשל הספורט לא ניתן לראות בכלל את המגבלה</a:t>
            </a:r>
            <a:endParaRPr lang="en-IL" b="1" dirty="0">
              <a:solidFill>
                <a:schemeClr val="bg1"/>
              </a:solidFill>
              <a:latin typeface="Calibri" panose="020F0502020204030204" pitchFamily="34" charset="0"/>
              <a:cs typeface="Calibri" panose="020F0502020204030204" pitchFamily="34" charset="0"/>
            </a:endParaRPr>
          </a:p>
        </p:txBody>
      </p:sp>
      <p:sp>
        <p:nvSpPr>
          <p:cNvPr id="19" name="תיבת טקסט 18">
            <a:extLst>
              <a:ext uri="{FF2B5EF4-FFF2-40B4-BE49-F238E27FC236}">
                <a16:creationId xmlns:a16="http://schemas.microsoft.com/office/drawing/2014/main" id="{10796CCE-A24B-4329-A0D6-74512E24CAA4}"/>
              </a:ext>
            </a:extLst>
          </p:cNvPr>
          <p:cNvSpPr txBox="1"/>
          <p:nvPr/>
        </p:nvSpPr>
        <p:spPr>
          <a:xfrm>
            <a:off x="6436568" y="5864993"/>
            <a:ext cx="4441371" cy="369332"/>
          </a:xfrm>
          <a:prstGeom prst="rect">
            <a:avLst/>
          </a:prstGeom>
          <a:noFill/>
        </p:spPr>
        <p:txBody>
          <a:bodyPr wrap="square" rtlCol="0">
            <a:spAutoFit/>
          </a:bodyPr>
          <a:lstStyle/>
          <a:p>
            <a:r>
              <a:rPr lang="he-IL" b="1" dirty="0">
                <a:solidFill>
                  <a:schemeClr val="bg1"/>
                </a:solidFill>
                <a:latin typeface="Calibri" panose="020F0502020204030204" pitchFamily="34" charset="0"/>
                <a:cs typeface="Calibri" panose="020F0502020204030204" pitchFamily="34" charset="0"/>
              </a:rPr>
              <a:t>תמיד אפשר לראות את המגבלה</a:t>
            </a:r>
            <a:endParaRPr lang="en-IL" b="1" dirty="0">
              <a:solidFill>
                <a:schemeClr val="bg1"/>
              </a:solidFill>
              <a:latin typeface="Calibri" panose="020F0502020204030204" pitchFamily="34" charset="0"/>
              <a:cs typeface="Calibri" panose="020F0502020204030204" pitchFamily="34" charset="0"/>
            </a:endParaRPr>
          </a:p>
        </p:txBody>
      </p:sp>
      <p:pic>
        <p:nvPicPr>
          <p:cNvPr id="7" name="תמונה 6">
            <a:extLst>
              <a:ext uri="{FF2B5EF4-FFF2-40B4-BE49-F238E27FC236}">
                <a16:creationId xmlns:a16="http://schemas.microsoft.com/office/drawing/2014/main" id="{1FCF476C-CF15-4777-A45B-BB3D644E7E4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65221" y="2346111"/>
            <a:ext cx="6151657" cy="4106558"/>
          </a:xfrm>
          <a:prstGeom prst="roundRect">
            <a:avLst>
              <a:gd name="adj" fmla="val 13151"/>
            </a:avLst>
          </a:prstGeom>
        </p:spPr>
      </p:pic>
    </p:spTree>
    <p:extLst>
      <p:ext uri="{BB962C8B-B14F-4D97-AF65-F5344CB8AC3E}">
        <p14:creationId xmlns:p14="http://schemas.microsoft.com/office/powerpoint/2010/main" val="4128693627"/>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עיצוב מותאם אישית">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238a82c1-2168-4a5e-8bbf-1e7a8b6397d4" xsi:nil="true"/>
    <lcf76f155ced4ddcb4097134ff3c332f xmlns="56eb7de7-23b0-4150-a439-5b18231b6641">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מסמך" ma:contentTypeID="0x0101008880590C47A0F045ACD1170F18F463FD" ma:contentTypeVersion="15" ma:contentTypeDescription="צור מסמך חדש." ma:contentTypeScope="" ma:versionID="750e18ae81abd3c545ea68291802765d">
  <xsd:schema xmlns:xsd="http://www.w3.org/2001/XMLSchema" xmlns:xs="http://www.w3.org/2001/XMLSchema" xmlns:p="http://schemas.microsoft.com/office/2006/metadata/properties" xmlns:ns2="56eb7de7-23b0-4150-a439-5b18231b6641" xmlns:ns3="238a82c1-2168-4a5e-8bbf-1e7a8b6397d4" targetNamespace="http://schemas.microsoft.com/office/2006/metadata/properties" ma:root="true" ma:fieldsID="4f3764ee8580c39e98fe9a8e0be198b7" ns2:_="" ns3:_="">
    <xsd:import namespace="56eb7de7-23b0-4150-a439-5b18231b6641"/>
    <xsd:import namespace="238a82c1-2168-4a5e-8bbf-1e7a8b6397d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eb7de7-23b0-4150-a439-5b18231b664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תגיות תמונה" ma:readOnly="false" ma:fieldId="{5cf76f15-5ced-4ddc-b409-7134ff3c332f}" ma:taxonomyMulti="true" ma:sspId="3b5fd572-03b7-406a-9023-0d23bf5625aa"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8a82c1-2168-4a5e-8bbf-1e7a8b6397d4"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68e06c5e-dbd5-4da2-9f11-424eb95d6dab}" ma:internalName="TaxCatchAll" ma:showField="CatchAllData" ma:web="238a82c1-2168-4a5e-8bbf-1e7a8b6397d4">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משותף עם"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משותף עם פרטים"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סוג תוכן"/>
        <xsd:element ref="dc:title" minOccurs="0" maxOccurs="1" ma:index="4" ma:displayName="כותר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6268A79-4DE2-4CB5-9F28-DE5EFF2A97C7}">
  <ds:schemaRefs>
    <ds:schemaRef ds:uri="http://schemas.microsoft.com/sharepoint/v3/contenttype/forms"/>
  </ds:schemaRefs>
</ds:datastoreItem>
</file>

<file path=customXml/itemProps2.xml><?xml version="1.0" encoding="utf-8"?>
<ds:datastoreItem xmlns:ds="http://schemas.openxmlformats.org/officeDocument/2006/customXml" ds:itemID="{6A464AB5-7EFA-4221-B4AC-852459BDF6E5}">
  <ds:schemaRefs>
    <ds:schemaRef ds:uri="http://purl.org/dc/dcmitype/"/>
    <ds:schemaRef ds:uri="56eb7de7-23b0-4150-a439-5b18231b6641"/>
    <ds:schemaRef ds:uri="http://schemas.microsoft.com/office/2006/metadata/properties"/>
    <ds:schemaRef ds:uri="http://purl.org/dc/elements/1.1/"/>
    <ds:schemaRef ds:uri="238a82c1-2168-4a5e-8bbf-1e7a8b6397d4"/>
    <ds:schemaRef ds:uri="http://schemas.microsoft.com/office/infopath/2007/PartnerControls"/>
    <ds:schemaRef ds:uri="http://schemas.microsoft.com/office/2006/documentManagement/types"/>
    <ds:schemaRef ds:uri="http://schemas.openxmlformats.org/package/2006/metadata/core-properties"/>
    <ds:schemaRef ds:uri="http://www.w3.org/XML/1998/namespace"/>
    <ds:schemaRef ds:uri="http://purl.org/dc/terms/"/>
  </ds:schemaRefs>
</ds:datastoreItem>
</file>

<file path=customXml/itemProps3.xml><?xml version="1.0" encoding="utf-8"?>
<ds:datastoreItem xmlns:ds="http://schemas.openxmlformats.org/officeDocument/2006/customXml" ds:itemID="{2FC03BEE-1814-4D49-B2CD-ECF7DA84DC6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eb7de7-23b0-4150-a439-5b18231b6641"/>
    <ds:schemaRef ds:uri="238a82c1-2168-4a5e-8bbf-1e7a8b6397d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732</TotalTime>
  <Words>2435</Words>
  <Application>Microsoft Office PowerPoint</Application>
  <PresentationFormat>מסך רחב</PresentationFormat>
  <Paragraphs>307</Paragraphs>
  <Slides>40</Slides>
  <Notes>40</Notes>
  <HiddenSlides>2</HiddenSlides>
  <MMClips>8</MMClips>
  <ScaleCrop>false</ScaleCrop>
  <HeadingPairs>
    <vt:vector size="6" baseType="variant">
      <vt:variant>
        <vt:lpstr>גופנים בשימוש</vt:lpstr>
      </vt:variant>
      <vt:variant>
        <vt:i4>3</vt:i4>
      </vt:variant>
      <vt:variant>
        <vt:lpstr>ערכת נושא</vt:lpstr>
      </vt:variant>
      <vt:variant>
        <vt:i4>2</vt:i4>
      </vt:variant>
      <vt:variant>
        <vt:lpstr>כותרות שקופיות</vt:lpstr>
      </vt:variant>
      <vt:variant>
        <vt:i4>40</vt:i4>
      </vt:variant>
    </vt:vector>
  </HeadingPairs>
  <TitlesOfParts>
    <vt:vector size="45" baseType="lpstr">
      <vt:lpstr>Arial</vt:lpstr>
      <vt:lpstr>Calibri</vt:lpstr>
      <vt:lpstr>Wingdings</vt:lpstr>
      <vt:lpstr>ערכת נושא Office</vt:lpstr>
      <vt:lpstr>עיצוב מותאם אישית</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איך ספורטאי עם רגל אחת קופץ לגובה?</vt:lpstr>
      <vt:lpstr>מצגת של PowerPoint‏</vt:lpstr>
      <vt:lpstr>איך עיוור יכול לשחות בלי להיתקע בקיר? </vt:lpstr>
      <vt:lpstr>מצגת של PowerPoint‏</vt:lpstr>
      <vt:lpstr>איך ספורטאי שלא יכול להזיז את הרגליים מתחרה באופניים?</vt:lpstr>
      <vt:lpstr>מצגת של PowerPoint‏</vt:lpstr>
      <vt:lpstr>איך ספורטאי עם רגל אחת קופץ לרוחק?</vt:lpstr>
      <vt:lpstr>מצגת של PowerPoint‏</vt:lpstr>
      <vt:lpstr>מצגת של PowerPoint‏</vt:lpstr>
      <vt:lpstr>מצגת של PowerPoint‏</vt:lpstr>
      <vt:lpstr>מצגת של PowerPoint‏</vt:lpstr>
      <vt:lpstr>מצגת של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Keren Isaacson</dc:creator>
  <cp:lastModifiedBy>Keren Isaacson</cp:lastModifiedBy>
  <cp:revision>30</cp:revision>
  <cp:lastPrinted>2021-10-06T08:35:35Z</cp:lastPrinted>
  <dcterms:created xsi:type="dcterms:W3CDTF">2021-09-29T07:31:01Z</dcterms:created>
  <dcterms:modified xsi:type="dcterms:W3CDTF">2024-04-29T18:19:38Z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2872600.00000000</vt:lpwstr>
  </property>
  <property fmtid="{D5CDD505-2E9C-101B-9397-08002B2CF9AE}" pid="3" name="ContentTypeId">
    <vt:lpwstr>0x0101008880590C47A0F045ACD1170F18F463FD</vt:lpwstr>
  </property>
  <property fmtid="{D5CDD505-2E9C-101B-9397-08002B2CF9AE}" pid="4" name="MediaServiceImageTags">
    <vt:lpwstr/>
  </property>
</Properties>
</file>