
<file path=[Content_Types].xml><?xml version="1.0" encoding="utf-8"?>
<Types xmlns="http://schemas.openxmlformats.org/package/2006/content-types">
  <Default ContentType="image/jpeg" Extension="jpg"/>
  <Default ContentType="application/vnd.openxmlformats-officedocument.vmlDrawing" Extension="vml"/>
  <Default ContentType="application/x-fontdata" Extension="fntdata"/>
  <Default ContentType="application/vnd.openxmlformats-officedocument.oleObject" Extension="bin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oleObject" PartName="/ppt/embeddings/oleObject13.bin"/>
  <Override ContentType="application/vnd.openxmlformats-officedocument.oleObject" PartName="/ppt/embeddings/oleObject9.bin"/>
  <Override ContentType="application/vnd.openxmlformats-officedocument.oleObject" PartName="/ppt/embeddings/oleObject6.bin"/>
  <Override ContentType="application/vnd.openxmlformats-officedocument.oleObject" PartName="/ppt/embeddings/oleObject15.bin"/>
  <Override ContentType="application/vnd.openxmlformats-officedocument.oleObject" PartName="/ppt/embeddings/oleObject4.bin"/>
  <Override ContentType="application/vnd.openxmlformats-officedocument.oleObject" PartName="/ppt/embeddings/oleObject1.bin"/>
  <Override ContentType="application/vnd.openxmlformats-officedocument.oleObject" PartName="/ppt/embeddings/oleObject11.bin"/>
  <Override ContentType="application/vnd.openxmlformats-officedocument.oleObject" PartName="/ppt/embeddings/oleObject8.bin"/>
  <Override ContentType="application/vnd.openxmlformats-officedocument.oleObject" PartName="/ppt/embeddings/oleObject14.bin"/>
  <Override ContentType="application/vnd.openxmlformats-officedocument.oleObject" PartName="/ppt/embeddings/oleObject12.bin"/>
  <Override ContentType="application/vnd.openxmlformats-officedocument.oleObject" PartName="/ppt/embeddings/oleObject3.bin"/>
  <Override ContentType="application/vnd.openxmlformats-officedocument.oleObject" PartName="/ppt/embeddings/oleObject5.bin"/>
  <Override ContentType="application/vnd.openxmlformats-officedocument.oleObject" PartName="/ppt/embeddings/oleObject7.bin"/>
  <Override ContentType="application/vnd.openxmlformats-officedocument.oleObject" PartName="/ppt/embeddings/oleObject2.bin"/>
  <Override ContentType="application/vnd.openxmlformats-officedocument.oleObject" PartName="/ppt/embeddings/oleObject10.bin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12192000"/>
  <p:notesSz cx="6858000" cy="9144000"/>
  <p:embeddedFontLst>
    <p:embeddedFont>
      <p:font typeface="Libre Franklin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5" roundtripDataSignature="AMtx7miqICQg/WWtBongzJ4n9GtYUCrc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LibreFranklin-bold.fntdata"/><Relationship Id="rId21" Type="http://schemas.openxmlformats.org/officeDocument/2006/relationships/font" Target="fonts/LibreFranklin-regular.fntdata"/><Relationship Id="rId24" Type="http://schemas.openxmlformats.org/officeDocument/2006/relationships/font" Target="fonts/LibreFranklin-boldItalic.fntdata"/><Relationship Id="rId23" Type="http://schemas.openxmlformats.org/officeDocument/2006/relationships/font" Target="fonts/LibreFranklin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drawings/_rels/vmlDrawing1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0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1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2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3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4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5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4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5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6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7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8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9.v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בלבד" type="titleOnly">
  <p:cSld name="TITLE_ONL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9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9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טקסט אנכי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8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8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אנכית וטקסט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9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9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קופית כותרת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20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0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ותוכן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21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כותרת מקטע עליונה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22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2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שני תכנים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23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3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השוואה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4" name="Google Shape;44;p2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2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2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4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ריק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5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5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וכן עם כיתוב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6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6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תמונה עם כיתוב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7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7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1" algn="l">
              <a:spcBef>
                <a:spcPts val="0"/>
              </a:spcBef>
              <a:buNone/>
              <a:defRPr/>
            </a:lvl1pPr>
            <a:lvl2pPr indent="0" lvl="1" marL="0" rtl="1" algn="l">
              <a:spcBef>
                <a:spcPts val="0"/>
              </a:spcBef>
              <a:buNone/>
              <a:defRPr/>
            </a:lvl2pPr>
            <a:lvl3pPr indent="0" lvl="2" marL="0" rtl="1" algn="l">
              <a:spcBef>
                <a:spcPts val="0"/>
              </a:spcBef>
              <a:buNone/>
              <a:defRPr/>
            </a:lvl3pPr>
            <a:lvl4pPr indent="0" lvl="3" marL="0" rtl="1" algn="l">
              <a:spcBef>
                <a:spcPts val="0"/>
              </a:spcBef>
              <a:buNone/>
              <a:defRPr/>
            </a:lvl4pPr>
            <a:lvl5pPr indent="0" lvl="4" marL="0" rtl="1" algn="l">
              <a:spcBef>
                <a:spcPts val="0"/>
              </a:spcBef>
              <a:buNone/>
              <a:defRPr/>
            </a:lvl5pPr>
            <a:lvl6pPr indent="0" lvl="5" marL="0" rtl="1" algn="l">
              <a:spcBef>
                <a:spcPts val="0"/>
              </a:spcBef>
              <a:buNone/>
              <a:defRPr/>
            </a:lvl6pPr>
            <a:lvl7pPr indent="0" lvl="6" marL="0" rtl="1" algn="l">
              <a:spcBef>
                <a:spcPts val="0"/>
              </a:spcBef>
              <a:buNone/>
              <a:defRPr/>
            </a:lvl7pPr>
            <a:lvl8pPr indent="0" lvl="7" marL="0" rtl="1" algn="l">
              <a:spcBef>
                <a:spcPts val="0"/>
              </a:spcBef>
              <a:buNone/>
              <a:defRPr/>
            </a:lvl8pPr>
            <a:lvl9pPr indent="0" lvl="8" marL="0" rtl="1" algn="l">
              <a:spcBef>
                <a:spcPts val="0"/>
              </a:spcBef>
              <a:buNone/>
              <a:defRPr/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1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1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1" algn="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8"/>
          <p:cNvSpPr txBox="1"/>
          <p:nvPr>
            <p:ph idx="10" type="dt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1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1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8"/>
          <p:cNvSpPr txBox="1"/>
          <p:nvPr>
            <p:ph idx="12" type="sldNum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1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1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vmlDrawing" Target="../drawings/vmlDrawing1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1.bin"/><Relationship Id="rId6" Type="http://schemas.openxmlformats.org/officeDocument/2006/relationships/oleObject" Target="../embeddings/oleObject1.bin"/><Relationship Id="rId7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vmlDrawing" Target="../drawings/vmlDrawing10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10.bin"/><Relationship Id="rId6" Type="http://schemas.openxmlformats.org/officeDocument/2006/relationships/oleObject" Target="../embeddings/oleObject10.bin"/><Relationship Id="rId7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vmlDrawing" Target="../drawings/vmlDrawing11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11.bin"/><Relationship Id="rId6" Type="http://schemas.openxmlformats.org/officeDocument/2006/relationships/oleObject" Target="../embeddings/oleObject11.bin"/><Relationship Id="rId7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vmlDrawing" Target="../drawings/vmlDrawing12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12.bin"/><Relationship Id="rId6" Type="http://schemas.openxmlformats.org/officeDocument/2006/relationships/oleObject" Target="../embeddings/oleObject12.bin"/><Relationship Id="rId7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vmlDrawing" Target="../drawings/vmlDrawing13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13.bin"/><Relationship Id="rId6" Type="http://schemas.openxmlformats.org/officeDocument/2006/relationships/oleObject" Target="../embeddings/oleObject13.bin"/><Relationship Id="rId7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vmlDrawing" Target="../drawings/vmlDrawing14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14.bin"/><Relationship Id="rId6" Type="http://schemas.openxmlformats.org/officeDocument/2006/relationships/oleObject" Target="../embeddings/oleObject14.bin"/><Relationship Id="rId7" Type="http://schemas.openxmlformats.org/officeDocument/2006/relationships/image" Target="../media/image2.png"/><Relationship Id="rId8" Type="http://schemas.openxmlformats.org/officeDocument/2006/relationships/image" Target="../media/image5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vmlDrawing" Target="../drawings/vmlDrawing15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15.bin"/><Relationship Id="rId6" Type="http://schemas.openxmlformats.org/officeDocument/2006/relationships/oleObject" Target="../embeddings/oleObject15.bin"/><Relationship Id="rId7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vmlDrawing" Target="../drawings/vmlDrawing2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vmlDrawing" Target="../drawings/vmlDrawing3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3.bin"/><Relationship Id="rId6" Type="http://schemas.openxmlformats.org/officeDocument/2006/relationships/oleObject" Target="../embeddings/oleObject3.bin"/><Relationship Id="rId7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vmlDrawing" Target="../drawings/vmlDrawing4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4.bin"/><Relationship Id="rId6" Type="http://schemas.openxmlformats.org/officeDocument/2006/relationships/oleObject" Target="../embeddings/oleObject4.bin"/><Relationship Id="rId7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vmlDrawing" Target="../drawings/vmlDrawing5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5.bin"/><Relationship Id="rId6" Type="http://schemas.openxmlformats.org/officeDocument/2006/relationships/oleObject" Target="../embeddings/oleObject5.bin"/><Relationship Id="rId7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vmlDrawing" Target="../drawings/vmlDrawing6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6.bin"/><Relationship Id="rId6" Type="http://schemas.openxmlformats.org/officeDocument/2006/relationships/oleObject" Target="../embeddings/oleObject6.bin"/><Relationship Id="rId7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vmlDrawing" Target="../drawings/vmlDrawing7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7.bin"/><Relationship Id="rId6" Type="http://schemas.openxmlformats.org/officeDocument/2006/relationships/oleObject" Target="../embeddings/oleObject7.bin"/><Relationship Id="rId7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vmlDrawing" Target="../drawings/vmlDrawing8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oleObject8.bin"/><Relationship Id="rId7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vmlDrawing" Target="../drawings/vmlDrawing9.vml"/><Relationship Id="rId4" Type="http://schemas.openxmlformats.org/officeDocument/2006/relationships/image" Target="../media/image1.jpg"/><Relationship Id="rId5" Type="http://schemas.openxmlformats.org/officeDocument/2006/relationships/oleObject" Target="../embeddings/oleObject9.bin"/><Relationship Id="rId6" Type="http://schemas.openxmlformats.org/officeDocument/2006/relationships/oleObject" Target="../embeddings/oleObject9.bin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0941538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84" name="Google Shape;84;p1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Google Shape;85;p1"/>
          <p:cNvSpPr txBox="1"/>
          <p:nvPr>
            <p:ph type="title"/>
          </p:nvPr>
        </p:nvSpPr>
        <p:spPr>
          <a:xfrm>
            <a:off x="1057400" y="2417496"/>
            <a:ext cx="10463400" cy="2190900"/>
          </a:xfrm>
          <a:prstGeom prst="rect">
            <a:avLst/>
          </a:prstGeom>
          <a:gradFill>
            <a:gsLst>
              <a:gs pos="0">
                <a:srgbClr val="92AAEA"/>
              </a:gs>
              <a:gs pos="50000">
                <a:srgbClr val="BDCAF0"/>
              </a:gs>
              <a:gs pos="100000">
                <a:srgbClr val="DEE4F7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isha"/>
              <a:buNone/>
            </a:pPr>
            <a:r>
              <a:rPr b="1" lang="iw-IL">
                <a:latin typeface="Gisha"/>
                <a:ea typeface="Gisha"/>
                <a:cs typeface="Gisha"/>
                <a:sym typeface="Gisha"/>
              </a:rPr>
              <a:t>מניעת הטרדה מינית</a:t>
            </a:r>
            <a:endParaRPr b="1">
              <a:latin typeface="Gisha"/>
              <a:ea typeface="Gisha"/>
              <a:cs typeface="Gisha"/>
              <a:sym typeface="Gisha"/>
            </a:endParaRPr>
          </a:p>
          <a:p>
            <a:pPr indent="0" lvl="0" mar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isha"/>
              <a:buNone/>
            </a:pPr>
            <a:r>
              <a:rPr b="1" lang="iw-IL">
                <a:latin typeface="Gisha"/>
                <a:ea typeface="Gisha"/>
                <a:cs typeface="Gisha"/>
                <a:sym typeface="Gisha"/>
              </a:rPr>
              <a:t> </a:t>
            </a:r>
            <a:endParaRPr b="1">
              <a:latin typeface="Gisha"/>
              <a:ea typeface="Gisha"/>
              <a:cs typeface="Gisha"/>
              <a:sym typeface="Gisha"/>
            </a:endParaRPr>
          </a:p>
          <a:p>
            <a:pPr indent="0" lvl="0" marL="0" rt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isha"/>
              <a:buNone/>
            </a:pPr>
            <a:r>
              <a:rPr b="1" lang="iw-IL">
                <a:latin typeface="Gisha"/>
                <a:ea typeface="Gisha"/>
                <a:cs typeface="Gisha"/>
                <a:sym typeface="Gisha"/>
              </a:rPr>
              <a:t>וקידום מוגנות בספורט</a:t>
            </a:r>
            <a:endParaRPr b="1"/>
          </a:p>
        </p:txBody>
      </p:sp>
      <p:sp>
        <p:nvSpPr>
          <p:cNvPr id="86" name="Google Shape;86;p1"/>
          <p:cNvSpPr txBox="1"/>
          <p:nvPr/>
        </p:nvSpPr>
        <p:spPr>
          <a:xfrm>
            <a:off x="0" y="0"/>
            <a:ext cx="30000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iw-IL" sz="4400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אני מאמינה</a:t>
            </a:r>
            <a:r>
              <a:rPr b="1" lang="iw-IL" sz="4400">
                <a:solidFill>
                  <a:srgbClr val="D8E2F3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/>
          <p:nvPr/>
        </p:nvSpPr>
        <p:spPr>
          <a:xfrm>
            <a:off x="4079630" y="867385"/>
            <a:ext cx="535353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David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תהליך בירור תלונה</a:t>
            </a:r>
            <a:endParaRPr/>
          </a:p>
        </p:txBody>
      </p:sp>
      <p:graphicFrame>
        <p:nvGraphicFramePr>
          <p:cNvPr id="155" name="Google Shape;155;p10"/>
          <p:cNvGraphicFramePr/>
          <p:nvPr/>
        </p:nvGraphicFramePr>
        <p:xfrm>
          <a:off x="10941538" y="-211139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55" name="Google Shape;155;p10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-211139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6" name="Google Shape;156;p10"/>
          <p:cNvSpPr txBox="1"/>
          <p:nvPr/>
        </p:nvSpPr>
        <p:spPr>
          <a:xfrm>
            <a:off x="4537291" y="2247074"/>
            <a:ext cx="4572000" cy="23638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▪"/>
            </a:pPr>
            <a:r>
              <a:rPr lang="iw-IL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זימון המתלוננת</a:t>
            </a:r>
            <a:endParaRPr/>
          </a:p>
          <a:p>
            <a:pPr indent="-342900" lvl="0" marL="3429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▪"/>
            </a:pPr>
            <a:r>
              <a:rPr lang="iw-IL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זימון הנילון (החשוד)</a:t>
            </a:r>
            <a:endParaRPr/>
          </a:p>
          <a:p>
            <a:pPr indent="-342900" lvl="0" marL="3429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▪"/>
            </a:pPr>
            <a:r>
              <a:rPr lang="iw-IL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זימון עדים במידה ויש</a:t>
            </a:r>
            <a:endParaRPr/>
          </a:p>
          <a:p>
            <a:pPr indent="-342900" lvl="0" marL="3429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▪"/>
            </a:pPr>
            <a:r>
              <a:rPr lang="iw-IL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הגשת דוח המלצה למעביד</a:t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9567"/>
            <a:ext cx="12192000" cy="6889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2"/>
          <p:cNvSpPr txBox="1"/>
          <p:nvPr/>
        </p:nvSpPr>
        <p:spPr>
          <a:xfrm>
            <a:off x="1463775" y="212656"/>
            <a:ext cx="9601199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Calibri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Calibri"/>
                <a:ea typeface="Calibri"/>
                <a:cs typeface="Calibri"/>
                <a:sym typeface="Calibri"/>
              </a:rPr>
              <a:t>חובתו ואחריות המעביד </a:t>
            </a:r>
            <a:endParaRPr/>
          </a:p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Calibri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Calibri"/>
                <a:ea typeface="Calibri"/>
                <a:cs typeface="Calibri"/>
                <a:sym typeface="Calibri"/>
              </a:rPr>
              <a:t>למניעת הטרדה מינית והתנכלות:</a:t>
            </a:r>
            <a:endParaRPr/>
          </a:p>
        </p:txBody>
      </p:sp>
      <p:graphicFrame>
        <p:nvGraphicFramePr>
          <p:cNvPr id="167" name="Google Shape;167;p12"/>
          <p:cNvGraphicFramePr/>
          <p:nvPr/>
        </p:nvGraphicFramePr>
        <p:xfrm>
          <a:off x="10941538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67" name="Google Shape;167;p12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8" name="Google Shape;168;p12"/>
          <p:cNvSpPr txBox="1"/>
          <p:nvPr/>
        </p:nvSpPr>
        <p:spPr>
          <a:xfrm>
            <a:off x="1687664" y="1617108"/>
            <a:ext cx="9879105" cy="50282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b="1"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קביעת דרך יעילה להגשת תלונה על הטרדה מינית </a:t>
            </a:r>
            <a:r>
              <a:rPr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או התנכלות, ולבירור התלונה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b="1"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ליידע באיסור ההטרדה</a:t>
            </a:r>
            <a:r>
              <a:rPr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ובלשון החוק והתקנות: להביא "לידיעת כל ממונה ולידיעת כל עובד שלו את האיסור על הטרדה מינית והתנכלות לפי החוק"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b="1"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ליידע בחובות המעביד, </a:t>
            </a:r>
            <a:r>
              <a:rPr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ובלשון החוק והתקנות: להבהיר לכל ממונה ולכל עובד את חובות המעביד לפי החוק למניעת הטרדה מינית והתקנות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לדרוש ציות לחוק</a:t>
            </a:r>
            <a:r>
              <a:rPr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ובלשון החוק והתקנות: לדרוש "מכל ממונה ומכל עובד שלו להמנע מהטרדה מינית ומהתנכלות כלפי כל אדם במסגרת יחסי עבודה ולנקוט כל כל אמצעי למניעת מעשים כאמור" 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b="1"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לאפשר פעילות הסברה</a:t>
            </a:r>
            <a:r>
              <a:rPr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ובלשון החוק והתקנות: לאפשר לכל עובד להשתתף, במהלך שעות העבודה, בפעולות הדרכה והסברה בנושא החוק 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b="1"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לפרסם תקנון </a:t>
            </a:r>
            <a:r>
              <a:rPr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ולהתאים את הדין המשמעתי, ובלשון החוק והתקנות: מעביד המעביד פחות מ-25 עובדים, חייב לפרסם בין עובדיו את התקנון לדוגמא המצורף לתקנות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AutoNum type="arabicPeriod"/>
            </a:pPr>
            <a:r>
              <a:rPr b="1" lang="iw-IL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למנות אחראית על ביצוע החוק</a:t>
            </a:r>
            <a:endParaRPr sz="1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3"/>
          <p:cNvSpPr txBox="1"/>
          <p:nvPr/>
        </p:nvSpPr>
        <p:spPr>
          <a:xfrm>
            <a:off x="3165232" y="455310"/>
            <a:ext cx="7655168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Calibri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Calibri"/>
                <a:ea typeface="Calibri"/>
                <a:cs typeface="Calibri"/>
                <a:sym typeface="Calibri"/>
              </a:rPr>
              <a:t>חובת המעביד למניעת הטרדה מינית</a:t>
            </a:r>
            <a:endParaRPr/>
          </a:p>
        </p:txBody>
      </p:sp>
      <p:graphicFrame>
        <p:nvGraphicFramePr>
          <p:cNvPr id="174" name="Google Shape;174;p13"/>
          <p:cNvGraphicFramePr/>
          <p:nvPr/>
        </p:nvGraphicFramePr>
        <p:xfrm>
          <a:off x="10941538" y="29371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74" name="Google Shape;174;p13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29371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" name="Google Shape;175;p13"/>
          <p:cNvSpPr txBox="1"/>
          <p:nvPr/>
        </p:nvSpPr>
        <p:spPr>
          <a:xfrm>
            <a:off x="1371600" y="1987531"/>
            <a:ext cx="8668870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iw-IL" sz="28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טיפול ביעילות בכל תלונה </a:t>
            </a:r>
            <a:endParaRPr/>
          </a:p>
          <a:p>
            <a:pPr indent="-457200" lvl="0" marL="4572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iw-IL" sz="28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פעילות למניעת הישנות המעשים</a:t>
            </a:r>
            <a:endParaRPr/>
          </a:p>
          <a:p>
            <a:pPr indent="-457200" lvl="0" marL="4572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</a:pPr>
            <a:r>
              <a:rPr lang="iw-IL" sz="28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תיקון הפגיעה שנגרמה למתלונן עקב ההטרדה או ההתנכלות.</a:t>
            </a:r>
            <a:endParaRPr/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3"/>
          <p:cNvSpPr txBox="1"/>
          <p:nvPr/>
        </p:nvSpPr>
        <p:spPr>
          <a:xfrm>
            <a:off x="2300711" y="5212541"/>
            <a:ext cx="8492106" cy="646331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iw-I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אי עמידה בחובות המעביד בתחום מניעת הטרדה מינית, מהווה לעיתים עבירה פלילית, ולעיתים אחריות אזרחית (פיצויים)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4"/>
          <p:cNvSpPr txBox="1"/>
          <p:nvPr/>
        </p:nvSpPr>
        <p:spPr>
          <a:xfrm>
            <a:off x="3155576" y="1004493"/>
            <a:ext cx="841119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David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פעילויות הוועד האולימפי בישראל </a:t>
            </a:r>
            <a:endParaRPr/>
          </a:p>
        </p:txBody>
      </p:sp>
      <p:graphicFrame>
        <p:nvGraphicFramePr>
          <p:cNvPr id="182" name="Google Shape;182;p14"/>
          <p:cNvGraphicFramePr/>
          <p:nvPr/>
        </p:nvGraphicFramePr>
        <p:xfrm>
          <a:off x="10941538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82" name="Google Shape;182;p14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" name="Google Shape;183;p14"/>
          <p:cNvSpPr txBox="1"/>
          <p:nvPr/>
        </p:nvSpPr>
        <p:spPr>
          <a:xfrm>
            <a:off x="4062693" y="1932735"/>
            <a:ext cx="5649913" cy="4710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ibre Franklin Medium"/>
              <a:buAutoNum type="arabicPeriod"/>
            </a:pPr>
            <a:r>
              <a:rPr lang="iw-IL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עדכון התקנון</a:t>
            </a:r>
            <a:endParaRPr/>
          </a:p>
          <a:p>
            <a:pPr indent="-457200" lvl="0" marL="4572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ibre Franklin Medium"/>
              <a:buAutoNum type="arabicPeriod"/>
            </a:pPr>
            <a:r>
              <a:rPr lang="iw-IL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הסברה למאמנים ולמערכת התומכת </a:t>
            </a:r>
            <a:endParaRPr/>
          </a:p>
          <a:p>
            <a:pPr indent="-457200" lvl="0" marL="4572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ibre Franklin Medium"/>
              <a:buAutoNum type="arabicPeriod"/>
            </a:pPr>
            <a:r>
              <a:rPr lang="iw-IL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איגרת למאמנים</a:t>
            </a:r>
            <a:endParaRPr/>
          </a:p>
          <a:p>
            <a:pPr indent="-457200" lvl="0" marL="4572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ibre Franklin Medium"/>
              <a:buAutoNum type="arabicPeriod"/>
            </a:pPr>
            <a:r>
              <a:rPr lang="iw-IL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הסברה לספורטאים</a:t>
            </a:r>
            <a:endParaRPr/>
          </a:p>
          <a:p>
            <a:pPr indent="-457200" lvl="0" marL="4572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ibre Franklin Medium"/>
              <a:buAutoNum type="arabicPeriod"/>
            </a:pPr>
            <a:r>
              <a:rPr lang="iw-IL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הפצת איגרת לספורטאים</a:t>
            </a:r>
            <a:endParaRPr/>
          </a:p>
          <a:p>
            <a:pPr indent="-457200" lvl="0" marL="4572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ibre Franklin Medium"/>
              <a:buAutoNum type="arabicPeriod"/>
            </a:pPr>
            <a:r>
              <a:rPr lang="iw-IL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החתמת המעטפת התומכת על מסמך מוגנות</a:t>
            </a:r>
            <a:endParaRPr/>
          </a:p>
          <a:p>
            <a:pPr indent="-457200" lvl="0" marL="4572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ibre Franklin Medium"/>
              <a:buAutoNum type="arabicPeriod"/>
            </a:pPr>
            <a:r>
              <a:rPr lang="iw-IL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פורום ממונות</a:t>
            </a:r>
            <a:endParaRPr/>
          </a:p>
          <a:p>
            <a:pPr indent="-457200" lvl="0" marL="4572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ibre Franklin Medium"/>
              <a:buAutoNum type="arabicPeriod"/>
            </a:pPr>
            <a:r>
              <a:rPr lang="iw-IL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הפצת מדבקה</a:t>
            </a:r>
            <a:endParaRPr/>
          </a:p>
          <a:p>
            <a:pPr indent="-457200" lvl="0" marL="4572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ibre Franklin Medium"/>
              <a:buAutoNum type="arabicPeriod"/>
            </a:pPr>
            <a:r>
              <a:rPr lang="iw-IL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הסברות למשלחות ייצוגיות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8" name="Google Shape;188;p15"/>
          <p:cNvGraphicFramePr/>
          <p:nvPr/>
        </p:nvGraphicFramePr>
        <p:xfrm>
          <a:off x="10941538" y="-211139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88" name="Google Shape;188;p15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-211139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9" name="Google Shape;189;p1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109401" y="1898875"/>
            <a:ext cx="10750905" cy="3955077"/>
          </a:xfrm>
          <a:prstGeom prst="rect">
            <a:avLst/>
          </a:prstGeom>
          <a:noFill/>
          <a:ln cap="sq" cmpd="sng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50800" rotWithShape="0" algn="tl" dir="2700000" dist="38100">
              <a:srgbClr val="000000">
                <a:alpha val="42745"/>
              </a:srgbClr>
            </a:outerShdw>
          </a:effectLst>
        </p:spPr>
      </p:pic>
      <p:sp>
        <p:nvSpPr>
          <p:cNvPr id="190" name="Google Shape;190;p15"/>
          <p:cNvSpPr txBox="1"/>
          <p:nvPr/>
        </p:nvSpPr>
        <p:spPr>
          <a:xfrm>
            <a:off x="5567083" y="699658"/>
            <a:ext cx="248345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David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מדבקה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6"/>
          <p:cNvSpPr txBox="1"/>
          <p:nvPr/>
        </p:nvSpPr>
        <p:spPr>
          <a:xfrm>
            <a:off x="5502031" y="722448"/>
            <a:ext cx="399366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David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דרכי התקשרות </a:t>
            </a:r>
            <a:endParaRPr/>
          </a:p>
        </p:txBody>
      </p:sp>
      <p:graphicFrame>
        <p:nvGraphicFramePr>
          <p:cNvPr id="196" name="Google Shape;196;p16"/>
          <p:cNvGraphicFramePr/>
          <p:nvPr/>
        </p:nvGraphicFramePr>
        <p:xfrm>
          <a:off x="10941538" y="-211139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96" name="Google Shape;196;p16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-211139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" name="Google Shape;197;p16"/>
          <p:cNvSpPr txBox="1"/>
          <p:nvPr/>
        </p:nvSpPr>
        <p:spPr>
          <a:xfrm>
            <a:off x="1827335" y="3817963"/>
            <a:ext cx="7791450" cy="7740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w-IL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b="1" lang="iw-IL" sz="4000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אימייל: </a:t>
            </a:r>
            <a:r>
              <a:rPr lang="iw-IL" sz="4000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limormiz7@gmail.com</a:t>
            </a:r>
            <a:endParaRPr/>
          </a:p>
        </p:txBody>
      </p:sp>
      <p:sp>
        <p:nvSpPr>
          <p:cNvPr id="198" name="Google Shape;198;p16"/>
          <p:cNvSpPr txBox="1"/>
          <p:nvPr/>
        </p:nvSpPr>
        <p:spPr>
          <a:xfrm>
            <a:off x="4600575" y="4691215"/>
            <a:ext cx="5127625" cy="7740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w-IL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b="1" lang="iw-IL" sz="4000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פלא: </a:t>
            </a:r>
            <a:r>
              <a:rPr lang="iw-IL" sz="4000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0555-047774</a:t>
            </a:r>
            <a:endParaRPr sz="4000">
              <a:solidFill>
                <a:srgbClr val="000000"/>
              </a:solidFill>
              <a:latin typeface="David"/>
              <a:ea typeface="David"/>
              <a:cs typeface="David"/>
              <a:sym typeface="David"/>
            </a:endParaRPr>
          </a:p>
        </p:txBody>
      </p:sp>
      <p:sp>
        <p:nvSpPr>
          <p:cNvPr id="199" name="Google Shape;199;p16"/>
          <p:cNvSpPr txBox="1"/>
          <p:nvPr/>
        </p:nvSpPr>
        <p:spPr>
          <a:xfrm>
            <a:off x="3110523" y="2027413"/>
            <a:ext cx="6277708" cy="777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4000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אתר הוועד האולימפי </a:t>
            </a:r>
            <a:r>
              <a:rPr b="1" lang="iw-IL" sz="4000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כולל תקנון  </a:t>
            </a:r>
            <a:endParaRPr sz="4000">
              <a:solidFill>
                <a:srgbClr val="000000"/>
              </a:solidFill>
              <a:latin typeface="David"/>
              <a:ea typeface="David"/>
              <a:cs typeface="David"/>
              <a:sym typeface="David"/>
            </a:endParaRPr>
          </a:p>
        </p:txBody>
      </p:sp>
      <p:sp>
        <p:nvSpPr>
          <p:cNvPr id="200" name="Google Shape;200;p16"/>
          <p:cNvSpPr txBox="1"/>
          <p:nvPr/>
        </p:nvSpPr>
        <p:spPr>
          <a:xfrm>
            <a:off x="4306277" y="2900665"/>
            <a:ext cx="5081954" cy="7771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4000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ממונות מטעם האיגודים</a:t>
            </a:r>
            <a:endParaRPr sz="4000">
              <a:solidFill>
                <a:srgbClr val="000000"/>
              </a:solidFill>
              <a:latin typeface="David"/>
              <a:ea typeface="David"/>
              <a:cs typeface="David"/>
              <a:sym typeface="David"/>
            </a:endParaRPr>
          </a:p>
        </p:txBody>
      </p:sp>
      <p:sp>
        <p:nvSpPr>
          <p:cNvPr id="201" name="Google Shape;201;p16"/>
          <p:cNvSpPr txBox="1"/>
          <p:nvPr/>
        </p:nvSpPr>
        <p:spPr>
          <a:xfrm>
            <a:off x="1586753" y="5465273"/>
            <a:ext cx="8141448" cy="7740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w-IL" sz="4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b="1" lang="iw-IL" sz="4000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מרכז סיוע: </a:t>
            </a:r>
            <a:r>
              <a:rPr lang="iw-IL" sz="4000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1202 נשים / 1203 גברים</a:t>
            </a:r>
            <a:endParaRPr sz="4000">
              <a:solidFill>
                <a:srgbClr val="000000"/>
              </a:solidFill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8002236" y="1838391"/>
            <a:ext cx="236806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David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מי אני? </a:t>
            </a:r>
            <a:endParaRPr/>
          </a:p>
        </p:txBody>
      </p:sp>
      <p:graphicFrame>
        <p:nvGraphicFramePr>
          <p:cNvPr id="92" name="Google Shape;92;p2"/>
          <p:cNvGraphicFramePr/>
          <p:nvPr/>
        </p:nvGraphicFramePr>
        <p:xfrm>
          <a:off x="10941538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92" name="Google Shape;92;p2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3" name="Google Shape;93;p2"/>
          <p:cNvGrpSpPr/>
          <p:nvPr/>
        </p:nvGrpSpPr>
        <p:grpSpPr>
          <a:xfrm>
            <a:off x="7217996" y="5335911"/>
            <a:ext cx="3648075" cy="881063"/>
            <a:chOff x="1019275" y="3950665"/>
            <a:chExt cx="3648049" cy="881661"/>
          </a:xfrm>
        </p:grpSpPr>
        <p:sp>
          <p:nvSpPr>
            <p:cNvPr id="94" name="Google Shape;94;p2"/>
            <p:cNvSpPr/>
            <p:nvPr/>
          </p:nvSpPr>
          <p:spPr>
            <a:xfrm>
              <a:off x="1320898" y="3950665"/>
              <a:ext cx="3286102" cy="881661"/>
            </a:xfrm>
            <a:prstGeom prst="roundRect">
              <a:avLst>
                <a:gd fmla="val 16667" name="adj"/>
              </a:avLst>
            </a:prstGeom>
            <a:solidFill>
              <a:srgbClr val="F7691A"/>
            </a:solidFill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1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Google Shape;95;p2"/>
            <p:cNvSpPr txBox="1"/>
            <p:nvPr/>
          </p:nvSpPr>
          <p:spPr>
            <a:xfrm>
              <a:off x="1019275" y="3953842"/>
              <a:ext cx="3648049" cy="7958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44775" lIns="695725" spcFirstLastPara="1" rIns="144775" wrap="square" tIns="144775">
              <a:noAutofit/>
            </a:bodyPr>
            <a:lstStyle/>
            <a:p>
              <a:pPr indent="0" lvl="0" marL="0" marR="0" rtl="1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C0C0C"/>
                </a:buClr>
                <a:buSzPts val="2800"/>
                <a:buFont typeface="Libre Franklin"/>
                <a:buNone/>
              </a:pPr>
              <a:r>
                <a:rPr b="1" i="0" lang="iw-IL" sz="2800" u="none" cap="none" strike="noStrike">
                  <a:solidFill>
                    <a:srgbClr val="0C0C0C"/>
                  </a:solidFill>
                  <a:latin typeface="Libre Franklin"/>
                  <a:ea typeface="Libre Franklin"/>
                  <a:cs typeface="Libre Franklin"/>
                  <a:sym typeface="Libre Franklin"/>
                </a:rPr>
                <a:t>ממונה מטעם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/>
        </p:nvSpPr>
        <p:spPr>
          <a:xfrm>
            <a:off x="5103446" y="1313035"/>
            <a:ext cx="353255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3600"/>
              <a:buFont typeface="David"/>
              <a:buNone/>
            </a:pPr>
            <a:r>
              <a:rPr b="1" i="0" lang="iw-IL" sz="36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על סדר היום</a:t>
            </a:r>
            <a:endParaRPr/>
          </a:p>
        </p:txBody>
      </p:sp>
      <p:sp>
        <p:nvSpPr>
          <p:cNvPr id="101" name="Google Shape;101;p3"/>
          <p:cNvSpPr txBox="1"/>
          <p:nvPr/>
        </p:nvSpPr>
        <p:spPr>
          <a:xfrm>
            <a:off x="1174376" y="316048"/>
            <a:ext cx="976716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David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הטרדות מיניות ומוגנות בספורט </a:t>
            </a:r>
            <a:endParaRPr/>
          </a:p>
        </p:txBody>
      </p:sp>
      <p:graphicFrame>
        <p:nvGraphicFramePr>
          <p:cNvPr id="102" name="Google Shape;102;p3"/>
          <p:cNvGraphicFramePr/>
          <p:nvPr/>
        </p:nvGraphicFramePr>
        <p:xfrm>
          <a:off x="10941538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02" name="Google Shape;102;p3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" name="Google Shape;103;p3"/>
          <p:cNvSpPr/>
          <p:nvPr/>
        </p:nvSpPr>
        <p:spPr>
          <a:xfrm>
            <a:off x="2102338" y="2182589"/>
            <a:ext cx="8483700" cy="555997"/>
          </a:xfrm>
          <a:prstGeom prst="roundRect">
            <a:avLst>
              <a:gd fmla="val 16667" name="adj"/>
            </a:avLst>
          </a:prstGeom>
          <a:solidFill>
            <a:srgbClr val="D0CECE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0" i="0" lang="iw-IL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0" i="0" lang="iw-IL" sz="2800" u="none" cap="none" strike="noStrike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אני מאמינה</a:t>
            </a:r>
            <a:endParaRPr/>
          </a:p>
        </p:txBody>
      </p:sp>
      <p:sp>
        <p:nvSpPr>
          <p:cNvPr id="104" name="Google Shape;104;p3"/>
          <p:cNvSpPr/>
          <p:nvPr/>
        </p:nvSpPr>
        <p:spPr>
          <a:xfrm>
            <a:off x="2102336" y="2961809"/>
            <a:ext cx="8483701" cy="646331"/>
          </a:xfrm>
          <a:prstGeom prst="roundRect">
            <a:avLst>
              <a:gd fmla="val 16667" name="adj"/>
            </a:avLst>
          </a:prstGeom>
          <a:solidFill>
            <a:srgbClr val="D0CECE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David"/>
              <a:buNone/>
            </a:pPr>
            <a:r>
              <a:rPr b="0" i="0" lang="iw-IL" sz="2800" u="none" cap="none" strike="noStrike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ההבדלים בין הטרדות למוגנות</a:t>
            </a:r>
            <a:endParaRPr/>
          </a:p>
        </p:txBody>
      </p:sp>
      <p:sp>
        <p:nvSpPr>
          <p:cNvPr id="105" name="Google Shape;105;p3"/>
          <p:cNvSpPr/>
          <p:nvPr/>
        </p:nvSpPr>
        <p:spPr>
          <a:xfrm>
            <a:off x="2102337" y="3835686"/>
            <a:ext cx="8483701" cy="555997"/>
          </a:xfrm>
          <a:prstGeom prst="roundRect">
            <a:avLst>
              <a:gd fmla="val 16667" name="adj"/>
            </a:avLst>
          </a:prstGeom>
          <a:solidFill>
            <a:srgbClr val="D0CECE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David"/>
              <a:buNone/>
            </a:pPr>
            <a:r>
              <a:rPr b="0" i="0" lang="iw-IL" sz="2800" u="none" cap="none" strike="noStrike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הגשת תלונה ודרכי טיפול </a:t>
            </a:r>
            <a:endParaRPr/>
          </a:p>
        </p:txBody>
      </p:sp>
      <p:sp>
        <p:nvSpPr>
          <p:cNvPr id="106" name="Google Shape;106;p3"/>
          <p:cNvSpPr/>
          <p:nvPr/>
        </p:nvSpPr>
        <p:spPr>
          <a:xfrm>
            <a:off x="2102336" y="4614906"/>
            <a:ext cx="8483701" cy="555997"/>
          </a:xfrm>
          <a:prstGeom prst="roundRect">
            <a:avLst>
              <a:gd fmla="val 16667" name="adj"/>
            </a:avLst>
          </a:prstGeom>
          <a:solidFill>
            <a:srgbClr val="D0CECE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David"/>
              <a:buNone/>
            </a:pPr>
            <a:r>
              <a:rPr b="0" i="0" lang="iw-IL" sz="2800" u="none" cap="none" strike="noStrike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אחריות וחובת המעביד</a:t>
            </a:r>
            <a:endParaRPr/>
          </a:p>
        </p:txBody>
      </p:sp>
      <p:sp>
        <p:nvSpPr>
          <p:cNvPr id="107" name="Google Shape;107;p3"/>
          <p:cNvSpPr/>
          <p:nvPr/>
        </p:nvSpPr>
        <p:spPr>
          <a:xfrm>
            <a:off x="2102336" y="5394126"/>
            <a:ext cx="8483701" cy="555997"/>
          </a:xfrm>
          <a:prstGeom prst="roundRect">
            <a:avLst>
              <a:gd fmla="val 16667" name="adj"/>
            </a:avLst>
          </a:prstGeom>
          <a:solidFill>
            <a:srgbClr val="D0CECE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David"/>
              <a:buNone/>
            </a:pPr>
            <a:r>
              <a:rPr b="0" i="0" lang="iw-IL" sz="2800" u="none" cap="none" strike="noStrike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פעילות הוועד האולימפי בישראל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/>
          <p:nvPr/>
        </p:nvSpPr>
        <p:spPr>
          <a:xfrm>
            <a:off x="5603631" y="1039323"/>
            <a:ext cx="470486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Calibri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r>
              <a:rPr b="1" i="0" lang="iw-IL" sz="44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אני מאמינה</a:t>
            </a:r>
            <a:r>
              <a:rPr b="1" i="0" lang="iw-IL" sz="4400" u="none" cap="none" strike="noStrike">
                <a:solidFill>
                  <a:srgbClr val="D8E2F3"/>
                </a:solidFill>
                <a:latin typeface="Calibri"/>
                <a:ea typeface="Calibri"/>
                <a:cs typeface="Calibri"/>
                <a:sym typeface="Calibri"/>
              </a:rPr>
              <a:t>"</a:t>
            </a:r>
            <a:endParaRPr/>
          </a:p>
        </p:txBody>
      </p:sp>
      <p:graphicFrame>
        <p:nvGraphicFramePr>
          <p:cNvPr id="113" name="Google Shape;113;p4"/>
          <p:cNvGraphicFramePr/>
          <p:nvPr/>
        </p:nvGraphicFramePr>
        <p:xfrm>
          <a:off x="10941538" y="-211139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13" name="Google Shape;113;p4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-211139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" name="Google Shape;114;p4"/>
          <p:cNvSpPr txBox="1"/>
          <p:nvPr/>
        </p:nvSpPr>
        <p:spPr>
          <a:xfrm>
            <a:off x="-203199" y="2213282"/>
            <a:ext cx="11868030" cy="3908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2" marL="1371600" marR="0" rtl="1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✔"/>
            </a:pPr>
            <a:r>
              <a:rPr b="0" i="0" lang="iw-IL" sz="3200" u="none" cap="none" strike="noStrike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סוכנת שינוי </a:t>
            </a:r>
            <a:endParaRPr/>
          </a:p>
          <a:p>
            <a:pPr indent="-457200" lvl="2" marL="1371600" marR="0" rtl="1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✔"/>
            </a:pPr>
            <a:r>
              <a:rPr b="0" i="0" lang="iw-IL" sz="3200" u="none" cap="none" strike="noStrike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עידוד למוגנות</a:t>
            </a:r>
            <a:endParaRPr/>
          </a:p>
          <a:p>
            <a:pPr indent="-457200" lvl="2" marL="1371600" marR="0" rtl="1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✔"/>
            </a:pPr>
            <a:r>
              <a:rPr b="0" i="0" lang="iw-IL" sz="3200" u="none" cap="none" strike="noStrike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יצירת הגנה על נפשו כבודו פרטיותו וחירותו של הספורטאי/ת</a:t>
            </a:r>
            <a:endParaRPr/>
          </a:p>
          <a:p>
            <a:pPr indent="0" lvl="2" marL="91440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w-IL" sz="3200" u="none" cap="none" strike="noStrike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    ואנשי צוות</a:t>
            </a:r>
            <a:endParaRPr/>
          </a:p>
          <a:p>
            <a:pPr indent="-457200" lvl="2" marL="1371600" marR="0" rtl="1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✔"/>
            </a:pPr>
            <a:r>
              <a:rPr b="0" i="0" lang="iw-IL" sz="3200" u="none" cap="none" strike="noStrike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הבטחת סביבת אימון ותחרות מוגנים ובטוחים</a:t>
            </a:r>
            <a:endParaRPr/>
          </a:p>
          <a:p>
            <a:pPr indent="-457200" lvl="2" marL="1371600" marR="0" rtl="1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✔"/>
            </a:pPr>
            <a:r>
              <a:rPr b="0" i="0" lang="iw-IL" sz="3200" u="none" cap="none" strike="noStrike">
                <a:solidFill>
                  <a:srgbClr val="000000"/>
                </a:solidFill>
                <a:latin typeface="David"/>
                <a:ea typeface="David"/>
                <a:cs typeface="David"/>
                <a:sym typeface="David"/>
              </a:rPr>
              <a:t>דיסקרטיות מלאה</a:t>
            </a:r>
            <a:endParaRPr/>
          </a:p>
          <a:p>
            <a:pPr indent="-254000" lvl="2" marL="137160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David"/>
              <a:ea typeface="David"/>
              <a:cs typeface="David"/>
              <a:sym typeface="David"/>
            </a:endParaRPr>
          </a:p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David"/>
              <a:ea typeface="David"/>
              <a:cs typeface="David"/>
              <a:sym typeface="Davi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/>
          <p:nvPr/>
        </p:nvSpPr>
        <p:spPr>
          <a:xfrm>
            <a:off x="4634524" y="816234"/>
            <a:ext cx="475175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David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לידיעתכן.ם</a:t>
            </a:r>
            <a:endParaRPr b="1" i="0" sz="4400" u="none" cap="none" strike="noStrike">
              <a:solidFill>
                <a:srgbClr val="D8E2F3"/>
              </a:solidFill>
              <a:latin typeface="David"/>
              <a:ea typeface="David"/>
              <a:cs typeface="David"/>
              <a:sym typeface="David"/>
            </a:endParaRPr>
          </a:p>
        </p:txBody>
      </p:sp>
      <p:graphicFrame>
        <p:nvGraphicFramePr>
          <p:cNvPr id="120" name="Google Shape;120;p5"/>
          <p:cNvGraphicFramePr/>
          <p:nvPr/>
        </p:nvGraphicFramePr>
        <p:xfrm>
          <a:off x="10941538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20" name="Google Shape;120;p5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Google Shape;121;p5"/>
          <p:cNvSpPr txBox="1"/>
          <p:nvPr/>
        </p:nvSpPr>
        <p:spPr>
          <a:xfrm>
            <a:off x="1324708" y="2129434"/>
            <a:ext cx="10140034" cy="3695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03200" lvl="0" marL="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▪"/>
            </a:pPr>
            <a:r>
              <a:rPr lang="iw-IL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החוק למניעת הטרדה מינית</a:t>
            </a:r>
            <a:endParaRPr/>
          </a:p>
          <a:p>
            <a:pPr indent="-203200" lvl="0" marL="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Noto Sans Symbols"/>
              <a:buChar char="▪"/>
            </a:pPr>
            <a:r>
              <a:rPr lang="iw-IL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w-I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תקנון למניעת הטרדות מיניות ומוגנות בספורט</a:t>
            </a:r>
            <a:endParaRPr/>
          </a:p>
          <a:p>
            <a:pPr indent="-203200" lvl="0" marL="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iw-I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כל אגודה מחויבת למנות ממונה על מניעת הטרדה מינית מטעמה</a:t>
            </a:r>
            <a:endParaRPr/>
          </a:p>
          <a:p>
            <a:pPr indent="-203200" lvl="0" marL="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▪"/>
            </a:pPr>
            <a:r>
              <a:rPr lang="iw-I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חובת טיפול של המעסיק ושל הממונה</a:t>
            </a:r>
            <a:endParaRPr/>
          </a:p>
          <a:p>
            <a:pPr indent="0" lvl="0" marL="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0500" lvl="0" marL="3429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6" name="Google Shape;126;p6"/>
          <p:cNvGraphicFramePr/>
          <p:nvPr/>
        </p:nvGraphicFramePr>
        <p:xfrm>
          <a:off x="10941538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26" name="Google Shape;126;p6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7" name="Google Shape;127;p6"/>
          <p:cNvSpPr txBox="1"/>
          <p:nvPr/>
        </p:nvSpPr>
        <p:spPr>
          <a:xfrm>
            <a:off x="741771" y="1848339"/>
            <a:ext cx="10824998" cy="46204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▪"/>
            </a:pPr>
            <a:r>
              <a:rPr lang="iw-IL" sz="22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סחיטה באיומים לביצוע מעשה מיני.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▪"/>
            </a:pPr>
            <a:r>
              <a:rPr lang="iw-IL" sz="22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מעשה מגונה: מעשה שנועד להשגת סיפוק או ביזוי מיניים, ואשר נעשה תוך נגיעה או בנוכחותם אך ללא הסכמתם.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▪"/>
            </a:pPr>
            <a:r>
              <a:rPr lang="iw-IL" sz="22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הצעות חוזרות בעלות אופי מיני שהאדם הראה שאינו מעוניין בהן.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▪"/>
            </a:pPr>
            <a:r>
              <a:rPr lang="iw-IL" sz="22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התייחסויות חוזרות המתמקדות במיניותו של אדם שהראה שאינו מעוניין בהן.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▪"/>
            </a:pPr>
            <a:r>
              <a:rPr lang="iw-IL" sz="22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התייחסות מבזה או משפילה למין, למיניות או לנטייה המינית של אדם, לרבות הערות משפילות. 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▪"/>
            </a:pPr>
            <a:r>
              <a:rPr lang="iw-IL" sz="22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פרסום תצלום, סרט או הקלטה של אדם, המתמקד במיניותו, בנסיבות שבהן הפרסום לול להשפיל את האדם או לבזותו, ולא ניתנה הסכמתו לפרסום.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Char char="▪"/>
            </a:pPr>
            <a:r>
              <a:rPr lang="iw-IL" sz="22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התנכלות</a:t>
            </a:r>
            <a:endParaRPr/>
          </a:p>
        </p:txBody>
      </p:sp>
      <p:sp>
        <p:nvSpPr>
          <p:cNvPr id="128" name="Google Shape;128;p6"/>
          <p:cNvSpPr txBox="1"/>
          <p:nvPr/>
        </p:nvSpPr>
        <p:spPr>
          <a:xfrm>
            <a:off x="2808020" y="540320"/>
            <a:ext cx="87588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David"/>
              <a:buNone/>
            </a:pPr>
            <a:r>
              <a:rPr b="1" i="0" lang="iw-IL" sz="4400" u="none" cap="none" strike="noStrike">
                <a:solidFill>
                  <a:srgbClr val="FF0000"/>
                </a:solidFill>
                <a:latin typeface="David"/>
                <a:ea typeface="David"/>
                <a:cs typeface="David"/>
                <a:sym typeface="David"/>
              </a:rPr>
              <a:t>הטרדה מינית:                                   </a:t>
            </a:r>
            <a:r>
              <a:rPr b="1" i="0" lang="iw-IL" sz="28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התנהגויות בעלות אופי מיני כפי שמופיעות בחוק: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/>
          <p:nvPr/>
        </p:nvSpPr>
        <p:spPr>
          <a:xfrm>
            <a:off x="2230022" y="294355"/>
            <a:ext cx="8711516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David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מוגנות בספורט - התנהגויות אסורות</a:t>
            </a:r>
            <a:endParaRPr/>
          </a:p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Calibri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/>
          </a:p>
        </p:txBody>
      </p:sp>
      <p:graphicFrame>
        <p:nvGraphicFramePr>
          <p:cNvPr id="134" name="Google Shape;134;p7"/>
          <p:cNvGraphicFramePr/>
          <p:nvPr/>
        </p:nvGraphicFramePr>
        <p:xfrm>
          <a:off x="10941538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34" name="Google Shape;134;p7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" name="Google Shape;135;p7"/>
          <p:cNvSpPr txBox="1"/>
          <p:nvPr/>
        </p:nvSpPr>
        <p:spPr>
          <a:xfrm>
            <a:off x="627946" y="1544817"/>
            <a:ext cx="10400603" cy="50321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1" marL="8001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iw-IL" sz="2400" u="none" cap="none" strike="noStrike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בריונות – שימוש בכפייה או באכזריות </a:t>
            </a:r>
            <a:endParaRPr/>
          </a:p>
          <a:p>
            <a:pPr indent="-342900" lvl="1" marL="8001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iw-IL" sz="2400" u="none" cap="none" strike="noStrike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טרטור – התנהגות מאיימת ומשפילה </a:t>
            </a:r>
            <a:endParaRPr/>
          </a:p>
          <a:p>
            <a:pPr indent="-342900" lvl="1" marL="8001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iw-IL" sz="2400" u="none" cap="none" strike="noStrike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הטרדה – התנהגות פיזית ושאינה פיזית הגורמת לפחד או השפלה ויצירת סביבה עוינת</a:t>
            </a:r>
            <a:endParaRPr/>
          </a:p>
          <a:p>
            <a:pPr indent="-342900" lvl="1" marL="8001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iw-IL" sz="2400" u="none" cap="none" strike="noStrike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התנהגות מפלה – על רקע מין גזע מוצא תרבות דת</a:t>
            </a:r>
            <a:endParaRPr/>
          </a:p>
          <a:p>
            <a:pPr indent="-342900" lvl="1" marL="8001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iw-IL" sz="2400" u="none" cap="none" strike="noStrike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הטרדה מינית – כמשמעותה בחוק </a:t>
            </a:r>
            <a:endParaRPr/>
          </a:p>
          <a:p>
            <a:pPr indent="-342900" lvl="1" marL="8001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iw-IL" sz="2400" u="none" cap="none" strike="noStrike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תקיפה מינית – מעשה מגונה או אונס/מעשה סדום - כמשמעותם בחוק העונשין</a:t>
            </a:r>
            <a:endParaRPr/>
          </a:p>
          <a:p>
            <a:pPr indent="-342900" lvl="1" marL="8001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iw-IL" sz="2400" u="none" cap="none" strike="noStrike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התעללות מינית </a:t>
            </a:r>
            <a:endParaRPr/>
          </a:p>
          <a:p>
            <a:pPr indent="-342900" lvl="1" marL="8001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iw-IL" sz="2400" u="none" cap="none" strike="noStrike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התנהגות רגשית שאינה הולמת – עלולה לגרום נזק נפשי</a:t>
            </a:r>
            <a:endParaRPr/>
          </a:p>
          <a:p>
            <a:pPr indent="-342900" lvl="1" marL="8001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0" i="0" lang="iw-IL" sz="2400" u="none" cap="none" strike="noStrike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התנהגות פיזית שאינה הולמת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/>
        </p:nvSpPr>
        <p:spPr>
          <a:xfrm>
            <a:off x="3635532" y="238369"/>
            <a:ext cx="6096231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David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מהם יחסי מרות בספורט?</a:t>
            </a:r>
            <a:br>
              <a:rPr b="1" i="0" lang="iw-IL" sz="44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</a:br>
            <a:r>
              <a:rPr b="1" i="0" lang="iw-IL" sz="44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על פי תקנון הוועד האולימפי</a:t>
            </a:r>
            <a:endParaRPr/>
          </a:p>
        </p:txBody>
      </p:sp>
      <p:graphicFrame>
        <p:nvGraphicFramePr>
          <p:cNvPr id="141" name="Google Shape;141;p8"/>
          <p:cNvGraphicFramePr/>
          <p:nvPr/>
        </p:nvGraphicFramePr>
        <p:xfrm>
          <a:off x="10941538" y="0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41" name="Google Shape;141;p8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0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" name="Google Shape;142;p8"/>
          <p:cNvSpPr txBox="1"/>
          <p:nvPr/>
        </p:nvSpPr>
        <p:spPr>
          <a:xfrm>
            <a:off x="1219200" y="1556037"/>
            <a:ext cx="10130117" cy="4478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1" lang="iw-IL" sz="24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יחסים לא שוויוניים </a:t>
            </a:r>
            <a:r>
              <a:rPr lang="iw-IL" sz="24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לדוגמה: בין מאמן/נת לספורטאי/ת, בין מנהל שופט או מפקח לשחקן/שחקנית, גם אם</a:t>
            </a:r>
            <a:endParaRPr/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4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    המשתתף או המשתתפת אינם כפופים להם באופן פורמאלי או ישיר.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1" lang="iw-IL" sz="24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ניצול יחסי מרות </a:t>
            </a:r>
            <a:r>
              <a:rPr lang="iw-IL" sz="24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לשם פגיעה מכל סוג אסור.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b="1" lang="iw-IL" sz="24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כל סוג של התנהגות אסורה מצד בעל מרות כלפי משתתף </a:t>
            </a:r>
            <a:r>
              <a:rPr lang="iw-IL" sz="24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או משתתפת הכפופים לו חמורה במיוחד, מכיוון שהיא נעשית</a:t>
            </a:r>
            <a:endParaRPr/>
          </a:p>
          <a:p>
            <a:pPr indent="0" lvl="0" marL="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w-IL" sz="24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     תוך ניצול חוסר השוויון המובנה ביניהם.</a:t>
            </a:r>
            <a:endParaRPr/>
          </a:p>
          <a:p>
            <a:pPr indent="-342900" lvl="0" marL="342900" marR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</a:pPr>
            <a:r>
              <a:rPr lang="iw-IL" sz="24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גם </a:t>
            </a:r>
            <a:r>
              <a:rPr b="1" lang="iw-IL" sz="24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רומן הכולל יחסים מיניים בהסכמה אסור </a:t>
            </a:r>
            <a:r>
              <a:rPr lang="iw-IL" sz="2400">
                <a:solidFill>
                  <a:schemeClr val="dk1"/>
                </a:solidFill>
                <a:latin typeface="David"/>
                <a:ea typeface="David"/>
                <a:cs typeface="David"/>
                <a:sym typeface="David"/>
              </a:rPr>
              <a:t>כל עוד קיימים בין הצדדים לו יחסי מרות</a:t>
            </a:r>
            <a:r>
              <a:rPr lang="iw-I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4">
            <a:alphaModFix/>
          </a:blip>
          <a:stretch>
            <a:fillRect/>
          </a:stretch>
        </a:blip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"/>
          <p:cNvSpPr txBox="1"/>
          <p:nvPr/>
        </p:nvSpPr>
        <p:spPr>
          <a:xfrm>
            <a:off x="4634524" y="816234"/>
            <a:ext cx="475175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8E2F3"/>
              </a:buClr>
              <a:buSzPts val="4400"/>
              <a:buFont typeface="David"/>
              <a:buNone/>
            </a:pPr>
            <a:r>
              <a:rPr b="1" i="0" lang="iw-IL" sz="4400" u="none" cap="none" strike="noStrike">
                <a:solidFill>
                  <a:srgbClr val="D8E2F3"/>
                </a:solidFill>
                <a:latin typeface="David"/>
                <a:ea typeface="David"/>
                <a:cs typeface="David"/>
                <a:sym typeface="David"/>
              </a:rPr>
              <a:t>4 אפשרויות פנייה </a:t>
            </a:r>
            <a:endParaRPr/>
          </a:p>
        </p:txBody>
      </p:sp>
      <p:graphicFrame>
        <p:nvGraphicFramePr>
          <p:cNvPr id="148" name="Google Shape;148;p9"/>
          <p:cNvGraphicFramePr/>
          <p:nvPr/>
        </p:nvGraphicFramePr>
        <p:xfrm>
          <a:off x="10941538" y="-211139"/>
          <a:ext cx="1250462" cy="1250462"/>
        </p:xfrm>
        <a:graphic>
          <a:graphicData uri="http://schemas.openxmlformats.org/presentationml/2006/ole">
            <mc:AlternateContent>
              <mc:Choice Requires="v">
                <p:oleObj r:id="rId5" imgH="1250462" imgW="1250462" progId="Acrobat.Document.DC" spid="_x0000_s1">
                  <p:embed/>
                </p:oleObj>
              </mc:Choice>
              <mc:Fallback>
                <p:oleObj r:id="rId6" imgH="1250462" imgW="1250462" progId="Acrobat.Document.DC">
                  <p:embed/>
                  <p:pic>
                    <p:nvPicPr>
                      <p:cNvPr id="148" name="Google Shape;148;p9"/>
                      <p:cNvPicPr preferRelativeResize="0"/>
                      <p:nvPr/>
                    </p:nvPicPr>
                    <p:blipFill rotWithShape="1">
                      <a:blip r:embed="rId7">
                        <a:alphaModFix/>
                      </a:blip>
                      <a:srcRect b="0" l="0" r="0" t="0"/>
                      <a:stretch/>
                    </p:blipFill>
                    <p:spPr>
                      <a:xfrm>
                        <a:off x="10941538" y="-211139"/>
                        <a:ext cx="1250462" cy="125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" name="Google Shape;149;p9"/>
          <p:cNvSpPr txBox="1"/>
          <p:nvPr/>
        </p:nvSpPr>
        <p:spPr>
          <a:xfrm>
            <a:off x="3433030" y="1980346"/>
            <a:ext cx="5649912" cy="2600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457200" lvl="0" marL="457200" marR="0" rtl="1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ibre Franklin Medium"/>
              <a:buAutoNum type="arabicPeriod"/>
            </a:pPr>
            <a:r>
              <a:rPr lang="iw-IL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לממונה – באיגוד</a:t>
            </a:r>
            <a:endParaRPr/>
          </a:p>
          <a:p>
            <a:pPr indent="-457200" lvl="0" marL="4572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ibre Franklin Medium"/>
              <a:buAutoNum type="arabicPeriod"/>
            </a:pPr>
            <a:r>
              <a:rPr lang="iw-IL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בית דין אזרחי</a:t>
            </a:r>
            <a:endParaRPr/>
          </a:p>
          <a:p>
            <a:pPr indent="-457200" lvl="0" marL="4572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ibre Franklin Medium"/>
              <a:buAutoNum type="arabicPeriod"/>
            </a:pPr>
            <a:r>
              <a:rPr lang="iw-IL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בית דין פלילי</a:t>
            </a:r>
            <a:endParaRPr/>
          </a:p>
          <a:p>
            <a:pPr indent="-457200" lvl="0" marL="4572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Libre Franklin Medium"/>
              <a:buAutoNum type="arabicPeriod"/>
            </a:pPr>
            <a:r>
              <a:rPr lang="iw-IL" sz="2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בית דין לעבודה (ככל שיש יחסי עובד מעביד)</a:t>
            </a:r>
            <a:endParaRPr/>
          </a:p>
          <a:p>
            <a:pPr indent="-304800" lvl="0" marL="457200" marR="0" rtl="1" algn="r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Libre Franklin Medium"/>
              <a:buNone/>
            </a:pPr>
            <a:r>
              <a:t/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ערכת נושא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2022-11-23T12:16:03Z</dcterms:created>
  <dc:creator>limor</dc:creator>
</cp:coreProperties>
</file>