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x-fontdata" Extension="fntdata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oleObject" PartName="/ppt/embeddings/oleObject3.bin"/>
  <Override ContentType="application/vnd.openxmlformats-officedocument.oleObject" PartName="/ppt/embeddings/oleObject6.bin"/>
  <Override ContentType="application/vnd.openxmlformats-officedocument.oleObject" PartName="/ppt/embeddings/oleObject5.bin"/>
  <Override ContentType="application/vnd.openxmlformats-officedocument.oleObject" PartName="/ppt/embeddings/oleObject4.bin"/>
  <Override ContentType="application/vnd.openxmlformats-officedocument.oleObject" PartName="/ppt/embeddings/oleObject7.bin"/>
  <Override ContentType="application/vnd.openxmlformats-officedocument.oleObject" PartName="/ppt/embeddings/oleObject2.bin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h1iF/6YZ/vf4AuBCKeZrhyNPbh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6205113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2c6205113b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c6205113b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2c6205113b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קופית כותרת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טקסט אנכי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אנכית וטקסט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מקטע עליונה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ני תכנים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השוואה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בלבד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ריק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וכן עם כיתוב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מונה עם כיתוב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mlDrawing" Target="../drawings/vmlDrawing1.vml"/><Relationship Id="rId4" Type="http://schemas.openxmlformats.org/officeDocument/2006/relationships/image" Target="../media/image2.jpg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vmlDrawing" Target="../drawings/vmlDrawing2.vml"/><Relationship Id="rId4" Type="http://schemas.openxmlformats.org/officeDocument/2006/relationships/image" Target="../media/image2.jpg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2.bin"/><Relationship Id="rId7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vmlDrawing" Target="../drawings/vmlDrawing3.vml"/><Relationship Id="rId4" Type="http://schemas.openxmlformats.org/officeDocument/2006/relationships/image" Target="../media/image2.jpg"/><Relationship Id="rId10" Type="http://schemas.openxmlformats.org/officeDocument/2006/relationships/hyperlink" Target="https://www.nevo.co.il/law_html/law01/073_002.htm#Seif352" TargetMode="External"/><Relationship Id="rId9" Type="http://schemas.openxmlformats.org/officeDocument/2006/relationships/hyperlink" Target="https://www.nevo.co.il/law_html/law00/72508.htm" TargetMode="External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3.bin"/><Relationship Id="rId7" Type="http://schemas.openxmlformats.org/officeDocument/2006/relationships/image" Target="../media/image1.png"/><Relationship Id="rId8" Type="http://schemas.openxmlformats.org/officeDocument/2006/relationships/hyperlink" Target="https://www.nevo.co.il/law_html/law00/72507.ht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vmlDrawing" Target="../drawings/vmlDrawing4.vml"/><Relationship Id="rId4" Type="http://schemas.openxmlformats.org/officeDocument/2006/relationships/image" Target="../media/image2.jpg"/><Relationship Id="rId9" Type="http://schemas.openxmlformats.org/officeDocument/2006/relationships/hyperlink" Target="https://olympics.com/ioc/gender-equality" TargetMode="External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4.bin"/><Relationship Id="rId7" Type="http://schemas.openxmlformats.org/officeDocument/2006/relationships/image" Target="../media/image1.png"/><Relationship Id="rId8" Type="http://schemas.openxmlformats.org/officeDocument/2006/relationships/hyperlink" Target="https://www.olympicsil.co.il/wp-content/uploads/2022/02/%D7%94%D7%AA%D7%A7%D7%A0%D7%95%D7%9F-%D7%94%D7%9E%D7%9C%D7%90-%D7%9C%D7%9E%D7%A0%D7%99%D7%A2%D7%AA-%D7%94%D7%98%D7%A8%D7%93%D7%94-%D7%9E%D7%99%D7%A0%D7%99%D7%AA-%D7%95%D7%9E%D7%95%D7%92%D7%A0%D7%95%D7%AA-%D7%91%D7%A1%D7%A4%D7%95%D7%A8%D7%98-%D7%A2%D7%91%D7%A8%D7%99%D7%AA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vmlDrawing" Target="../drawings/vmlDrawing5.vml"/><Relationship Id="rId4" Type="http://schemas.openxmlformats.org/officeDocument/2006/relationships/image" Target="../media/image2.jpg"/><Relationship Id="rId11" Type="http://schemas.openxmlformats.org/officeDocument/2006/relationships/hyperlink" Target="http://www.oritkamir.org/wp-content/uploads/2019/07/%D7%90%D7%91%D7%95%D7%9C%D7%95%D7%A6%D7%99%D7%94-%D7%A8%D7%91%D7%95%D7%9C%D7%95%D7%A6%D7%99%D7%94-%D7%A1%D7%95%D7%A4%D7%99-%D7%99%D7%95%D7%9C%D7%99-2019.pdf" TargetMode="External"/><Relationship Id="rId10" Type="http://schemas.openxmlformats.org/officeDocument/2006/relationships/hyperlink" Target="https://www.dignity.org.il/%D7%A1%D7%98%D7%98%D7%99%D7%A1%D7%98%D7%99%D7%A7%D7%94-%D7%90%D7%9E%D7%99%D7%A0%D7%94-%D7%A2%D7%9C-%D7%94%D7%98%D7%A8%D7%93%D7%95%D7%AA-%D7%9E%D7%99%D7%A0%D7%99%D7%95%D7%AA-%D7%91%D7%99%D7%A9%D7%A8/" TargetMode="External"/><Relationship Id="rId9" Type="http://schemas.openxmlformats.org/officeDocument/2006/relationships/hyperlink" Target="https://www.youtube.com/watch?v=RUpfS-6UsJQ" TargetMode="External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1.png"/><Relationship Id="rId8" Type="http://schemas.openxmlformats.org/officeDocument/2006/relationships/hyperlink" Target="https://www.olympicsil.co.il/1321511-2/" TargetMode="External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hyperlink" Target="https://olympics.com/athlete365/courses/safeguarding-athletes-from-harassment-and-abuse/" TargetMode="External"/><Relationship Id="rId10" Type="http://schemas.openxmlformats.org/officeDocument/2006/relationships/hyperlink" Target="https://olympics.com/athlete365/integrity/what-is-consent/" TargetMode="External"/><Relationship Id="rId13" Type="http://schemas.openxmlformats.org/officeDocument/2006/relationships/hyperlink" Target="https://olympics.com/athlete365/app/uploads/2021/09/Performance_Safe-Sport_Entourage-Factsheet.pdf" TargetMode="External"/><Relationship Id="rId12" Type="http://schemas.openxmlformats.org/officeDocument/2006/relationships/hyperlink" Target="https://www.ukcoaching.org/resources/topics/guides/duty-to-care/a-guide-to-safeguardin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vmlDrawing" Target="../drawings/vmlDrawing6.vml"/><Relationship Id="rId4" Type="http://schemas.openxmlformats.org/officeDocument/2006/relationships/image" Target="../media/image2.jpg"/><Relationship Id="rId9" Type="http://schemas.openxmlformats.org/officeDocument/2006/relationships/hyperlink" Target="https://olympics.com/athlete365/safe-sport/safe-sport-entourage-factsheet/" TargetMode="External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6.bin"/><Relationship Id="rId7" Type="http://schemas.openxmlformats.org/officeDocument/2006/relationships/image" Target="../media/image1.png"/><Relationship Id="rId8" Type="http://schemas.openxmlformats.org/officeDocument/2006/relationships/hyperlink" Target="https://drawtheline.olympics.com/#eyJ1c2VyX2lkIjoiRDZDdm1TRlI0WTZ0SERXVSJ9" TargetMode="Externa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kan.org.il/content/kan/kan-11/p-12043/s7/451275/" TargetMode="External"/><Relationship Id="rId10" Type="http://schemas.openxmlformats.org/officeDocument/2006/relationships/hyperlink" Target="https://www.ukcoaching.org/resources/topics/guides/code-of-practice-for-sports-coaches" TargetMode="External"/><Relationship Id="rId12" Type="http://schemas.openxmlformats.org/officeDocument/2006/relationships/hyperlink" Target="https://www.kan.org.il/content/kan/kan-11/p-12043/s7/463467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vmlDrawing" Target="../drawings/vmlDrawing7.vml"/><Relationship Id="rId4" Type="http://schemas.openxmlformats.org/officeDocument/2006/relationships/image" Target="../media/image2.jpg"/><Relationship Id="rId9" Type="http://schemas.openxmlformats.org/officeDocument/2006/relationships/hyperlink" Target="https://www.olympicresources.com/Home/Welcome" TargetMode="External"/><Relationship Id="rId5" Type="http://schemas.openxmlformats.org/officeDocument/2006/relationships/oleObject" Target="../embeddings/oleObject7.bin"/><Relationship Id="rId6" Type="http://schemas.openxmlformats.org/officeDocument/2006/relationships/oleObject" Target="../embeddings/oleObject7.bin"/><Relationship Id="rId7" Type="http://schemas.openxmlformats.org/officeDocument/2006/relationships/image" Target="../media/image1.png"/><Relationship Id="rId8" Type="http://schemas.openxmlformats.org/officeDocument/2006/relationships/hyperlink" Target="https://olympics.com/athlete365/safe-sport/sexual-harassment-and-abuse-in-spor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84" name="Google Shape;84;p1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Google Shape;85;p1"/>
          <p:cNvSpPr txBox="1"/>
          <p:nvPr/>
        </p:nvSpPr>
        <p:spPr>
          <a:xfrm>
            <a:off x="1095249" y="2136338"/>
            <a:ext cx="10001501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rPr b="0" i="0" lang="en-US" sz="5400" u="none" cap="none" strike="noStrike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חומרי לימוד והעשרה לממונה </a:t>
            </a:r>
            <a:br>
              <a:rPr b="0" i="0" lang="en-US" sz="5400" u="none" cap="none" strike="noStrike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5400" u="none" cap="none" strike="noStrike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בנושא מניעת הטרדה מינית וקידום מוגנות בספורט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g2c6205113b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41538" y="0"/>
            <a:ext cx="1250463" cy="125046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2c6205113bb_0_0"/>
          <p:cNvSpPr txBox="1"/>
          <p:nvPr/>
        </p:nvSpPr>
        <p:spPr>
          <a:xfrm>
            <a:off x="1719200" y="1415450"/>
            <a:ext cx="9989700" cy="65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הוועד האולימפי בישראל רואה חשיבות רבה בקידום והגנה על כבודם, בריאותם, שלמות גופם ונפשם של כל הספורטאי.יות, המאמנים.ות, המלווים.ות, עובדיו ומתנדביו.  </a:t>
            </a:r>
            <a:endParaRPr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הספורט ההישגי מהווה מופת ספורטיבי ומודל לחיקוי לכלל הספורטאים, ולכלל הציבור. המנהיגות והמצוינות ההכרחיים לספורט ההישגי מחייבים חינוך לערכי התנועה האולימפית, ובראש ובראשונה לכבוד, שוויון והגינות.</a:t>
            </a:r>
            <a:endParaRPr sz="22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אנו רואות בתפקיד הממונה שליחות וחשיבות רבה בהקניית ערכים ונורמות התנהגות למרחב אימון בטוח ומוגן.</a:t>
            </a:r>
            <a:endParaRPr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ערכה זו מהווה כלי עבודה לביצוע תפקיד הממונה בצורה המיטבית והמקצועית ביותר.</a:t>
            </a:r>
            <a:endParaRPr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 החומרים נכתבו בשיתוף עם המרכז הישראלי לכבוד האדם</a:t>
            </a:r>
            <a:endParaRPr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בהצלחה רבה, </a:t>
            </a:r>
            <a:endParaRPr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סוזי יוגב, יו"ר הוועדה </a:t>
            </a:r>
            <a:r>
              <a:rPr lang="en-US" sz="2200">
                <a:solidFill>
                  <a:schemeClr val="dk1"/>
                </a:solidFill>
              </a:rPr>
              <a:t>לשוויון</a:t>
            </a:r>
            <a:r>
              <a:rPr lang="en-US" sz="2200">
                <a:solidFill>
                  <a:schemeClr val="dk1"/>
                </a:solidFill>
              </a:rPr>
              <a:t> מגדרי</a:t>
            </a:r>
            <a:endParaRPr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לימור מזרחי, הממונה על הטרדות מיניות וקידום מוגנות בספורט</a:t>
            </a:r>
            <a:endParaRPr sz="22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t/>
            </a:r>
            <a:endParaRPr sz="5400">
              <a:solidFill>
                <a:srgbClr val="2585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2c6205113bb_0_0"/>
          <p:cNvSpPr txBox="1"/>
          <p:nvPr/>
        </p:nvSpPr>
        <p:spPr>
          <a:xfrm>
            <a:off x="3817300" y="147875"/>
            <a:ext cx="68892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rPr b="1" lang="en-US" sz="5400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דברי פתיחה</a:t>
            </a:r>
            <a:endParaRPr b="1" sz="5400">
              <a:solidFill>
                <a:srgbClr val="2585C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t/>
            </a:r>
            <a:endParaRPr sz="5400">
              <a:solidFill>
                <a:srgbClr val="2585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c6205113bb_0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41538" y="0"/>
            <a:ext cx="1250463" cy="125046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c6205113bb_0_5"/>
          <p:cNvSpPr txBox="1"/>
          <p:nvPr/>
        </p:nvSpPr>
        <p:spPr>
          <a:xfrm>
            <a:off x="3155500" y="2059125"/>
            <a:ext cx="6889200" cy="39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44500" lvl="0" marL="4572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מידע כללי </a:t>
            </a:r>
            <a:endParaRPr sz="3400">
              <a:solidFill>
                <a:srgbClr val="2585C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4572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תשתית ידע </a:t>
            </a:r>
            <a:endParaRPr sz="3400">
              <a:solidFill>
                <a:srgbClr val="2585C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4572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מניעת הטרדה מינית</a:t>
            </a:r>
            <a:endParaRPr sz="3400">
              <a:solidFill>
                <a:srgbClr val="2585C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4572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מוגנות בספורט </a:t>
            </a:r>
            <a:endParaRPr sz="3400">
              <a:solidFill>
                <a:srgbClr val="2585C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4572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העשרה </a:t>
            </a:r>
            <a:endParaRPr sz="3400">
              <a:solidFill>
                <a:srgbClr val="2585C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t/>
            </a:r>
            <a:endParaRPr sz="5400">
              <a:solidFill>
                <a:srgbClr val="2585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c6205113bb_0_5"/>
          <p:cNvSpPr txBox="1"/>
          <p:nvPr/>
        </p:nvSpPr>
        <p:spPr>
          <a:xfrm>
            <a:off x="0" y="0"/>
            <a:ext cx="3000000" cy="9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מידע </a:t>
            </a:r>
            <a:endParaRPr/>
          </a:p>
        </p:txBody>
      </p:sp>
      <p:sp>
        <p:nvSpPr>
          <p:cNvPr id="100" name="Google Shape;100;g2c6205113bb_0_5"/>
          <p:cNvSpPr txBox="1"/>
          <p:nvPr>
            <p:ph idx="4294967295" type="title"/>
          </p:nvPr>
        </p:nvSpPr>
        <p:spPr>
          <a:xfrm>
            <a:off x="838200" y="866321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rPr b="1" lang="en-US" sz="5400">
                <a:solidFill>
                  <a:srgbClr val="2585C1"/>
                </a:solidFill>
              </a:rPr>
              <a:t>תוכן עניינים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/>
        </p:nvSpPr>
        <p:spPr>
          <a:xfrm>
            <a:off x="206126" y="2281909"/>
            <a:ext cx="11779748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0" marL="5715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קישורים לחומרי קריאה וסירטונים ללמידה ולהעשרה בתחומים העוסקים במניעת הטרדה מינית וקידום מוגנות בספורט. </a:t>
            </a:r>
            <a:endParaRPr/>
          </a:p>
          <a:p>
            <a:pPr indent="-368300" lvl="0" marL="5715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מידע חשוב לתהליך ההתפתחות המקצועית ולצורך הסברה.</a:t>
            </a:r>
            <a:endParaRPr/>
          </a:p>
          <a:p>
            <a:pPr indent="-368300" lvl="0" marL="5715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מומלץ מעת לעת להוסיף חומרים חדשים ולהעשיר את מאגר הידע. </a:t>
            </a:r>
            <a:endParaRPr/>
          </a:p>
        </p:txBody>
      </p:sp>
      <p:graphicFrame>
        <p:nvGraphicFramePr>
          <p:cNvPr id="106" name="Google Shape;106;p2"/>
          <p:cNvGraphicFramePr/>
          <p:nvPr/>
        </p:nvGraphicFramePr>
        <p:xfrm>
          <a:off x="10841787" y="71491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06" name="Google Shape;106;p2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841787" y="71491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Google Shape;107;p2"/>
          <p:cNvSpPr txBox="1"/>
          <p:nvPr>
            <p:ph type="title"/>
          </p:nvPr>
        </p:nvSpPr>
        <p:spPr>
          <a:xfrm>
            <a:off x="838200" y="86632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rPr b="1" lang="en-US" sz="5400">
                <a:solidFill>
                  <a:srgbClr val="2585C1"/>
                </a:solidFill>
              </a:rPr>
              <a:t>מידע כללי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/>
        </p:nvSpPr>
        <p:spPr>
          <a:xfrm>
            <a:off x="6803052" y="1040167"/>
            <a:ext cx="445342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תשתית ידע </a:t>
            </a:r>
            <a:endParaRPr b="1"/>
          </a:p>
        </p:txBody>
      </p:sp>
      <p:graphicFrame>
        <p:nvGraphicFramePr>
          <p:cNvPr id="113" name="Google Shape;113;p3"/>
          <p:cNvGraphicFramePr/>
          <p:nvPr/>
        </p:nvGraphicFramePr>
        <p:xfrm>
          <a:off x="10908288" y="71492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13" name="Google Shape;113;p3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08288" y="71492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Google Shape;114;p3"/>
          <p:cNvSpPr txBox="1"/>
          <p:nvPr/>
        </p:nvSpPr>
        <p:spPr>
          <a:xfrm>
            <a:off x="566094" y="2092744"/>
            <a:ext cx="11059811" cy="4444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marR="0" rtl="1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החוק למניעת הטרדה מינית:</a:t>
            </a:r>
            <a:b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2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https://www.nevo.co.il/law_html/law00/72507.htm</a:t>
            </a:r>
            <a:endParaRPr b="0" i="0" sz="22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תקנות החוק למניעת הטרדה מינית:</a:t>
            </a:r>
            <a:b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2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https://www.nevo.co.il/law_html/law00/72508.htm</a:t>
            </a:r>
            <a:endParaRPr b="0" i="0" sz="22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חוק העונשין:</a:t>
            </a:r>
            <a:b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2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https://www.nevo.co.il/law_html/law01/073_002.htm#Seif352</a:t>
            </a:r>
            <a:br>
              <a:rPr b="0" i="0" lang="en-US" sz="22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סעיף 192 - איומים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סעיף 345 - אינוס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סעיף 346 - בעילה אסורה בהסכמה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סעיף 347 - מעשה סדום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סעיף 348 - מעשה מגונה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סעיף 428 - סחיטה באיומים</a:t>
            </a:r>
            <a:endParaRPr/>
          </a:p>
          <a:p>
            <a:pPr indent="-115824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4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19" name="Google Shape;119;p4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Google Shape;120;p4"/>
          <p:cNvSpPr txBox="1"/>
          <p:nvPr/>
        </p:nvSpPr>
        <p:spPr>
          <a:xfrm>
            <a:off x="566094" y="1935624"/>
            <a:ext cx="11059811" cy="3910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1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תקנון למניעת הטרדה מינית וקידום מוגנות בספורט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https://www.olympicsil.co.il/wp-content/uploads/2022/02/התקנון-המלא-למניעת-הטרדה-מינית-ומוגנות-בספורט-עברית.pdf</a:t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1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IOC -  Gender equality in sport</a:t>
            </a:r>
            <a:b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9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https://olympics.com/ioc/gender-equality</a:t>
            </a:r>
            <a:endParaRPr b="0" i="0" sz="19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106679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6679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6679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/>
          <p:nvPr/>
        </p:nvSpPr>
        <p:spPr>
          <a:xfrm>
            <a:off x="3100414" y="998502"/>
            <a:ext cx="816278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מניעת הטרדה מינית</a:t>
            </a:r>
            <a:endParaRPr b="1"/>
          </a:p>
        </p:txBody>
      </p:sp>
      <p:graphicFrame>
        <p:nvGraphicFramePr>
          <p:cNvPr id="126" name="Google Shape;126;p5"/>
          <p:cNvGraphicFramePr/>
          <p:nvPr/>
        </p:nvGraphicFramePr>
        <p:xfrm>
          <a:off x="10927695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26" name="Google Shape;126;p5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27695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Google Shape;127;p5"/>
          <p:cNvSpPr txBox="1"/>
          <p:nvPr/>
        </p:nvSpPr>
        <p:spPr>
          <a:xfrm>
            <a:off x="566094" y="2165837"/>
            <a:ext cx="11059811" cy="3910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1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הוועד האולימפי בישראל: תלונה על הטרדה מינית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https://www.olympicsil.co.il/1321511-2/</a:t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קמיר, א. </a:t>
            </a:r>
            <a:r>
              <a:rPr b="1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זה מטריד אותי: לחיות עם החוק למניעת הטרדה מינית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ירושלים: כרמל, 2010.</a:t>
            </a:r>
            <a:endParaRPr/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המשרד לקידום מעמד האישה: סירטון מניעת הטרדה מינית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https://www.youtube.com/watch?v=RUpfS-6UsJQ</a:t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קמיר, א. סטטיסטיקה אמינה על הטרדות מיניות בישראל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https://www.dignity.org.il/סטטיסטיקה-אמינה-על-הטרדות-מיניות-בישר/</a:t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קמיר, א. הטרדה מינית בין אבולוציה לרבולוציה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http://www.oritkamir.org/wp-content/uploads/2019/07/אבולוציה-רבולוציה-סופי-יולי-2019.pdf</a:t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13716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716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716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716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716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/>
        </p:nvSpPr>
        <p:spPr>
          <a:xfrm>
            <a:off x="4866597" y="949746"/>
            <a:ext cx="631042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מוגנות בספורט </a:t>
            </a:r>
            <a:endParaRPr b="1"/>
          </a:p>
        </p:txBody>
      </p:sp>
      <p:graphicFrame>
        <p:nvGraphicFramePr>
          <p:cNvPr id="133" name="Google Shape;133;p6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33" name="Google Shape;133;p6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Google Shape;134;p6"/>
          <p:cNvSpPr txBox="1"/>
          <p:nvPr/>
        </p:nvSpPr>
        <p:spPr>
          <a:xfrm>
            <a:off x="566094" y="2018996"/>
            <a:ext cx="11059811" cy="45390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1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IOC - draw the line - לומדה אינטראקטיבית לבני.ות נוער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https://drawtheline.olympics.com/#eyJ1c2VyX2lkIjoiRDZDdm1TRlI0WTZ0SERXVSJ9</a:t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IOC - Safe sport entourage fact sheets </a:t>
            </a:r>
            <a:b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https://olympics.com/athlete365/safe-sport/safe-sport-entourage-factsheet/</a:t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IOC - What is consent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https://olympics.com/athlete365/integrity/what-is-consent/</a:t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IOC  - Safeguarding athletes from harassment and abues </a:t>
            </a:r>
            <a:b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400" u="sng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HTTPS://OLYMPICS.COM/ATHLETE365/COURSES/SAFEGUARDING-ATHLETES-FROM-HARASSMENT-AND-ABUSE/</a:t>
            </a:r>
            <a:endParaRPr b="0" i="0" sz="14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Safeguarding</a:t>
            </a:r>
            <a:b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sng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HTTPS://WWW.UKCOACHING.ORG/RESOURCES/TOPICS/GUIDES/DUTY-TO-CARE/A-GUIDE-TO-SAFEGUARDING</a:t>
            </a:r>
            <a:endParaRPr b="0" i="0" sz="14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Safe sport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sng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https://olympics.com/athlete365/app/uploads/2021/09/Performance_Safe-Sport_Entourage-Factsheet.pdf</a:t>
            </a:r>
            <a:endParaRPr b="0" i="0" sz="16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b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716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716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/>
          <p:nvPr/>
        </p:nvSpPr>
        <p:spPr>
          <a:xfrm>
            <a:off x="8383281" y="788797"/>
            <a:ext cx="260896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85C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rgbClr val="2585C1"/>
                </a:solidFill>
                <a:latin typeface="Calibri"/>
                <a:ea typeface="Calibri"/>
                <a:cs typeface="Calibri"/>
                <a:sym typeface="Calibri"/>
              </a:rPr>
              <a:t>העשרה</a:t>
            </a:r>
            <a:endParaRPr b="1"/>
          </a:p>
        </p:txBody>
      </p:sp>
      <p:graphicFrame>
        <p:nvGraphicFramePr>
          <p:cNvPr id="140" name="Google Shape;140;p7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40" name="Google Shape;140;p7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Google Shape;141;p7"/>
          <p:cNvSpPr txBox="1"/>
          <p:nvPr/>
        </p:nvSpPr>
        <p:spPr>
          <a:xfrm>
            <a:off x="802737" y="1907484"/>
            <a:ext cx="11059811" cy="3910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marR="0" rtl="1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IOC - Sexual harassment and abuse in sport  </a:t>
            </a:r>
            <a:r>
              <a:rPr b="1" i="0" lang="en-U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סירטונים</a:t>
            </a:r>
            <a:br>
              <a:rPr b="0" i="0" lang="en-US" sz="19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b="0" i="0" lang="en-US" sz="1900" u="sng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https://olympics.com/athlete365/safe-sport/sexual-harassment-and-abuse-in-sport/</a:t>
            </a:r>
            <a:endParaRPr b="0" i="0" sz="19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IOC - Female Athlete Healt</a:t>
            </a:r>
            <a:r>
              <a:rPr b="1" i="0" lang="en-US" sz="2400" u="none" cap="none" strike="noStrike">
                <a:solidFill>
                  <a:srgbClr val="444444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b="1" i="0" lang="en-US" sz="1900" u="none" cap="none" strike="noStrike">
                <a:solidFill>
                  <a:srgbClr val="444444"/>
                </a:solidFill>
                <a:latin typeface="Roboto"/>
                <a:ea typeface="Roboto"/>
                <a:cs typeface="Roboto"/>
                <a:sym typeface="Roboto"/>
              </a:rPr>
              <a:t>- </a:t>
            </a:r>
            <a:r>
              <a:rPr b="1" i="0" lang="en-US" sz="1900" u="none" cap="none" strike="noStrike">
                <a:solidFill>
                  <a:srgbClr val="444444"/>
                </a:solidFill>
                <a:latin typeface="Gisha"/>
                <a:ea typeface="Gisha"/>
                <a:cs typeface="Gisha"/>
                <a:sym typeface="Gisha"/>
              </a:rPr>
              <a:t>לומדה אינטראקטיבית</a:t>
            </a:r>
            <a:br>
              <a:rPr b="1" i="0" lang="en-US" sz="1900" u="none" cap="none" strike="noStrike">
                <a:solidFill>
                  <a:srgbClr val="444444"/>
                </a:solidFill>
                <a:latin typeface="Gisha"/>
                <a:ea typeface="Gisha"/>
                <a:cs typeface="Gisha"/>
                <a:sym typeface="Gisha"/>
              </a:rPr>
            </a:br>
            <a:r>
              <a:rPr b="0" i="0" lang="en-US" sz="2000" u="sng" cap="none" strike="noStrike">
                <a:solidFill>
                  <a:srgbClr val="444444"/>
                </a:solidFill>
                <a:latin typeface="Avenir"/>
                <a:ea typeface="Avenir"/>
                <a:cs typeface="Avenir"/>
                <a:sym typeface="Avenir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https://www.olympicresources.com/Home/Welcome</a:t>
            </a:r>
            <a:endParaRPr b="0" i="0" sz="2000" u="none" cap="none" strike="noStrike">
              <a:solidFill>
                <a:srgbClr val="444444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0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Code of practice for sports coaches</a:t>
            </a:r>
            <a:br>
              <a:rPr b="0" i="0" lang="en-US" sz="2000" u="none" cap="none" strike="noStrike">
                <a:solidFill>
                  <a:srgbClr val="44444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n-US" sz="2000" u="sng" cap="none" strike="noStrike">
                <a:solidFill>
                  <a:srgbClr val="444444"/>
                </a:solidFill>
                <a:latin typeface="Avenir"/>
                <a:ea typeface="Avenir"/>
                <a:cs typeface="Avenir"/>
                <a:sym typeface="Avenir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https://www.ukcoaching.org/resources/topics/guides/code-of-practice-for-sports-coaches</a:t>
            </a:r>
            <a:endParaRPr b="0" i="0" sz="2000" u="none" cap="none" strike="noStrike">
              <a:solidFill>
                <a:srgbClr val="444444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25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Arial"/>
              <a:buChar char="•"/>
            </a:pPr>
            <a:r>
              <a:rPr b="1" i="0" lang="en-U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זמן אמת: עולות להתקפה - חלק א׳</a:t>
            </a:r>
            <a:br>
              <a:rPr b="0" i="0" lang="en-U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sng" cap="none" strike="noStrike">
                <a:solidFill>
                  <a:srgbClr val="444444"/>
                </a:solidFill>
                <a:latin typeface="Avenir"/>
                <a:ea typeface="Avenir"/>
                <a:cs typeface="Avenir"/>
                <a:sym typeface="Avenir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https://www.kan.org.il/content/kan/kan-11/p-12043/s7/451275/</a:t>
            </a:r>
            <a:endParaRPr b="0" i="0" sz="2000" u="none" cap="none" strike="noStrike">
              <a:solidFill>
                <a:srgbClr val="444444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28625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Arial"/>
              <a:buChar char="•"/>
            </a:pPr>
            <a:r>
              <a:rPr b="1" i="0" lang="en-U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זמן אמת: עולות להתקפה - חלק ב׳</a:t>
            </a:r>
            <a:br>
              <a:rPr b="1" i="0" lang="en-US" sz="2600" u="none" cap="none" strike="noStrike">
                <a:solidFill>
                  <a:srgbClr val="44444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n-US" sz="2000" u="sng" cap="none" strike="noStrike">
                <a:solidFill>
                  <a:srgbClr val="444444"/>
                </a:solidFill>
                <a:latin typeface="Avenir"/>
                <a:ea typeface="Avenir"/>
                <a:cs typeface="Avenir"/>
                <a:sym typeface="Avenir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https://www.kan.org.il/content/kan/kan-11/p-12043/s7/463467/</a:t>
            </a:r>
            <a:endParaRPr b="0" i="0" sz="2000" u="none" cap="none" strike="noStrike">
              <a:solidFill>
                <a:srgbClr val="444444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13462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44444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462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44444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462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13462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134620" lvl="0" marL="228600" marR="0" rtl="1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ערכת נושא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2022-11-23T12:16:03Z</dcterms:created>
  <dc:creator>limor</dc:creator>
</cp:coreProperties>
</file>